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authors.xml" ContentType="application/vnd.ms-powerpoint.authors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56" r:id="rId2"/>
    <p:sldId id="1683" r:id="rId3"/>
    <p:sldId id="1684" r:id="rId4"/>
    <p:sldId id="1685" r:id="rId5"/>
    <p:sldId id="1686" r:id="rId6"/>
    <p:sldId id="325" r:id="rId7"/>
    <p:sldId id="326" r:id="rId8"/>
    <p:sldId id="327" r:id="rId9"/>
    <p:sldId id="328" r:id="rId10"/>
    <p:sldId id="329" r:id="rId11"/>
    <p:sldId id="330" r:id="rId12"/>
    <p:sldId id="331" r:id="rId13"/>
    <p:sldId id="332" r:id="rId14"/>
    <p:sldId id="1687" r:id="rId15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CC53C61E-96F2-4B67-6AEA-0C2AF6E504D0}" name="Maas, Rutger" initials="MR" userId="S::Rutger.Maas@radboudumc.nl::c54232b8-6eb3-414f-9312-70bf6d27cffa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74" autoAdjust="0"/>
    <p:restoredTop sz="94660"/>
  </p:normalViewPr>
  <p:slideViewPr>
    <p:cSldViewPr>
      <p:cViewPr varScale="1">
        <p:scale>
          <a:sx n="108" d="100"/>
          <a:sy n="108" d="100"/>
        </p:scale>
        <p:origin x="170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microsoft.com/office/2018/10/relationships/authors" Target="author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customXml" Target="../customXml/item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customXml" Target="../customXml/item2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customXml" Target="../customXml/item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081BE06-FF39-454E-A727-A249F25CD34D}" type="datetimeFigureOut">
              <a:rPr lang="nl-NL" smtClean="0"/>
              <a:pPr/>
              <a:t>31-5-2023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B62A4E7-4C50-4A0B-AB2B-CB646C6D8212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576636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nl-NL" sz="1200" dirty="0"/>
              <a:t>Bij nefrotisch syndroom leidt een eiwitrijk dieet tot toename van de </a:t>
            </a:r>
            <a:r>
              <a:rPr lang="nl-NL" sz="1200" dirty="0" err="1"/>
              <a:t>proteïnurie</a:t>
            </a:r>
            <a:r>
              <a:rPr lang="nl-NL" sz="1200" dirty="0"/>
              <a:t> en het eiwitkatabolisme, met als gevolg een verdere daling van het serumalbumine. Daarentegen leidt een lichte eiwitbeperking niet alleen tot een belangrijke daling van de </a:t>
            </a:r>
            <a:r>
              <a:rPr lang="nl-NL" sz="1200" dirty="0" err="1"/>
              <a:t>proteïnurie</a:t>
            </a:r>
            <a:r>
              <a:rPr lang="nl-NL" sz="1200" dirty="0"/>
              <a:t> maar ook tot een vertraging van het nierfunctieverlies. </a:t>
            </a:r>
          </a:p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62A4E7-4C50-4A0B-AB2B-CB646C6D8212}" type="slidenum">
              <a:rPr lang="nl-NL" smtClean="0"/>
              <a:pPr/>
              <a:t>4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3220426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62A4E7-4C50-4A0B-AB2B-CB646C6D8212}" type="slidenum">
              <a:rPr lang="nl-NL" smtClean="0"/>
              <a:pPr/>
              <a:t>7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0243359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62A4E7-4C50-4A0B-AB2B-CB646C6D8212}" type="slidenum">
              <a:rPr lang="nl-NL" smtClean="0"/>
              <a:pPr/>
              <a:t>8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0243359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62A4E7-4C50-4A0B-AB2B-CB646C6D8212}" type="slidenum">
              <a:rPr lang="nl-NL" smtClean="0"/>
              <a:pPr/>
              <a:t>9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0243359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62A4E7-4C50-4A0B-AB2B-CB646C6D8212}" type="slidenum">
              <a:rPr lang="nl-NL" smtClean="0"/>
              <a:pPr/>
              <a:t>11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0243359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62A4E7-4C50-4A0B-AB2B-CB646C6D8212}" type="slidenum">
              <a:rPr lang="nl-NL" smtClean="0"/>
              <a:pPr/>
              <a:t>12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0243359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 err="1"/>
              <a:t>Vsop</a:t>
            </a:r>
            <a:endParaRPr lang="en-US" baseline="0" dirty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 </a:t>
            </a:r>
            <a:r>
              <a:rPr lang="en-US" dirty="0" err="1"/>
              <a:t>Vereniging</a:t>
            </a:r>
            <a:r>
              <a:rPr lang="en-US" dirty="0"/>
              <a:t> </a:t>
            </a:r>
            <a:r>
              <a:rPr lang="en-US" dirty="0" err="1"/>
              <a:t>Samenwerkende</a:t>
            </a:r>
            <a:r>
              <a:rPr lang="en-US" dirty="0"/>
              <a:t> </a:t>
            </a:r>
            <a:r>
              <a:rPr lang="en-US" dirty="0" err="1"/>
              <a:t>Ouder</a:t>
            </a:r>
            <a:r>
              <a:rPr lang="en-US" dirty="0"/>
              <a:t>- en </a:t>
            </a:r>
            <a:r>
              <a:rPr lang="en-US" dirty="0" err="1"/>
              <a:t>Patientorganisaties</a:t>
            </a:r>
            <a:r>
              <a:rPr lang="en-US" dirty="0"/>
              <a:t>):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62A4E7-4C50-4A0B-AB2B-CB646C6D8212}" type="slidenum">
              <a:rPr lang="nl-NL" smtClean="0"/>
              <a:pPr/>
              <a:t>13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024335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hoek 6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8" name="Rechthoek 7"/>
          <p:cNvSpPr/>
          <p:nvPr userDrawn="1"/>
        </p:nvSpPr>
        <p:spPr>
          <a:xfrm>
            <a:off x="521500" y="594000"/>
            <a:ext cx="8100000" cy="421252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846000" y="1003462"/>
            <a:ext cx="7452000" cy="5334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r>
              <a:rPr lang="nl-NL"/>
              <a:t>Klik om de stijl te bewerken</a:t>
            </a:r>
            <a:endParaRPr lang="nl-NL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845540" y="1650209"/>
            <a:ext cx="7452000" cy="533400"/>
          </a:xfrm>
        </p:spPr>
        <p:txBody>
          <a:bodyPr>
            <a:noAutofit/>
          </a:bodyPr>
          <a:lstStyle>
            <a:lvl1pPr marL="0" indent="0" algn="l">
              <a:lnSpc>
                <a:spcPts val="4200"/>
              </a:lnSpc>
              <a:buNone/>
              <a:defRPr sz="4000">
                <a:solidFill>
                  <a:schemeClr val="bg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/>
              <a:t>Klik om het opmaakprofiel van de modelondertitel te bewerken</a:t>
            </a:r>
            <a:endParaRPr lang="nl-NL" dirty="0"/>
          </a:p>
        </p:txBody>
      </p:sp>
      <p:sp>
        <p:nvSpPr>
          <p:cNvPr id="11" name="Rechthoek 10"/>
          <p:cNvSpPr/>
          <p:nvPr userDrawn="1"/>
        </p:nvSpPr>
        <p:spPr>
          <a:xfrm>
            <a:off x="521500" y="5292000"/>
            <a:ext cx="8100000" cy="10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4" name="Tijdelijke aanduiding voor tekst 13"/>
          <p:cNvSpPr>
            <a:spLocks noGrp="1"/>
          </p:cNvSpPr>
          <p:nvPr>
            <p:ph type="body" sz="quarter" idx="10"/>
          </p:nvPr>
        </p:nvSpPr>
        <p:spPr>
          <a:xfrm>
            <a:off x="846000" y="4078255"/>
            <a:ext cx="5346157" cy="635000"/>
          </a:xfrm>
        </p:spPr>
        <p:txBody>
          <a:bodyPr/>
          <a:lstStyle>
            <a:lvl1pPr marL="0" indent="0" algn="l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nl-NL"/>
              <a:t>Klik om de modelstijlen te bewerken</a:t>
            </a:r>
          </a:p>
        </p:txBody>
      </p:sp>
      <p:pic>
        <p:nvPicPr>
          <p:cNvPr id="17" name="Afbeelding 1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68000" y="6264000"/>
            <a:ext cx="2426807" cy="302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24795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fsluitende 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hoek 6"/>
          <p:cNvSpPr/>
          <p:nvPr userDrawn="1"/>
        </p:nvSpPr>
        <p:spPr>
          <a:xfrm>
            <a:off x="359480" y="6183340"/>
            <a:ext cx="8263020" cy="49935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8" name="Afbeelding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50000" y="5940000"/>
            <a:ext cx="648000" cy="929244"/>
          </a:xfrm>
          <a:prstGeom prst="rect">
            <a:avLst/>
          </a:prstGeom>
        </p:spPr>
      </p:pic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2415537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dia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hoek 6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846000" y="1003462"/>
            <a:ext cx="7452000" cy="5334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nl-NL"/>
              <a:t>Klik om de stijl te bewerken</a:t>
            </a:r>
            <a:endParaRPr lang="nl-NL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845540" y="1650209"/>
            <a:ext cx="7452000" cy="533400"/>
          </a:xfrm>
        </p:spPr>
        <p:txBody>
          <a:bodyPr>
            <a:noAutofit/>
          </a:bodyPr>
          <a:lstStyle>
            <a:lvl1pPr marL="0" indent="0" algn="l">
              <a:lnSpc>
                <a:spcPts val="4200"/>
              </a:lnSpc>
              <a:buNone/>
              <a:defRPr sz="40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/>
              <a:t>Klik om het opmaakprofiel van de modelondertitel te bewerken</a:t>
            </a:r>
            <a:endParaRPr lang="nl-NL" dirty="0"/>
          </a:p>
        </p:txBody>
      </p:sp>
      <p:sp>
        <p:nvSpPr>
          <p:cNvPr id="11" name="Rechthoek 10"/>
          <p:cNvSpPr/>
          <p:nvPr userDrawn="1"/>
        </p:nvSpPr>
        <p:spPr>
          <a:xfrm>
            <a:off x="521500" y="5292000"/>
            <a:ext cx="8100000" cy="10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4" name="Tijdelijke aanduiding voor tekst 13"/>
          <p:cNvSpPr>
            <a:spLocks noGrp="1"/>
          </p:cNvSpPr>
          <p:nvPr>
            <p:ph type="body" sz="quarter" idx="10"/>
          </p:nvPr>
        </p:nvSpPr>
        <p:spPr>
          <a:xfrm>
            <a:off x="846000" y="4078255"/>
            <a:ext cx="5346157" cy="6350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2"/>
                </a:solidFill>
              </a:defRPr>
            </a:lvl1pPr>
          </a:lstStyle>
          <a:p>
            <a:pPr lvl="0"/>
            <a:r>
              <a:rPr lang="nl-NL"/>
              <a:t>Klik om de modelstijlen te bewerken</a:t>
            </a:r>
          </a:p>
        </p:txBody>
      </p:sp>
      <p:pic>
        <p:nvPicPr>
          <p:cNvPr id="17" name="Afbeelding 1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68000" y="6264000"/>
            <a:ext cx="2426807" cy="302400"/>
          </a:xfrm>
          <a:prstGeom prst="rect">
            <a:avLst/>
          </a:prstGeom>
        </p:spPr>
      </p:pic>
      <p:sp>
        <p:nvSpPr>
          <p:cNvPr id="9" name="Rechthoek 8"/>
          <p:cNvSpPr/>
          <p:nvPr userDrawn="1"/>
        </p:nvSpPr>
        <p:spPr>
          <a:xfrm>
            <a:off x="522000" y="594000"/>
            <a:ext cx="8100000" cy="504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454410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NL" dirty="0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l-NL"/>
              <a:t>03-06-2023</a:t>
            </a:r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/>
              <a:t>Nefrotisch Syndroom</a:t>
            </a:r>
          </a:p>
        </p:txBody>
      </p:sp>
      <p:sp>
        <p:nvSpPr>
          <p:cNvPr id="7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522000" y="6414409"/>
            <a:ext cx="810000" cy="1524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lnSpc>
                <a:spcPts val="1200"/>
              </a:lnSpc>
              <a:defRPr sz="1000">
                <a:solidFill>
                  <a:schemeClr val="accent1"/>
                </a:solidFill>
              </a:defRPr>
            </a:lvl1pPr>
          </a:lstStyle>
          <a:p>
            <a:r>
              <a:rPr lang="nl-NL"/>
              <a:t>Pagina </a:t>
            </a:r>
            <a:fld id="{7FC9B413-936F-403B-BC98-20250EBFF374}" type="slidenum">
              <a:rPr lang="nl-NL" smtClean="0"/>
              <a:pPr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7819683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ofdstuk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nl-NL" dirty="0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l-NL"/>
              <a:t>03-06-2023</a:t>
            </a:r>
            <a:endParaRPr lang="nl-NL" dirty="0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/>
              <a:t>Nefrotisch Syndroom</a:t>
            </a:r>
            <a:endParaRPr lang="nl-NL" dirty="0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nl-NL"/>
              <a:t>Pagina </a:t>
            </a:r>
            <a:fld id="{7FC9B413-936F-403B-BC98-20250EBFF374}" type="slidenum">
              <a:rPr lang="nl-NL" smtClean="0"/>
              <a:pPr/>
              <a:t>‹nr.›</a:t>
            </a:fld>
            <a:endParaRPr lang="nl-NL" dirty="0"/>
          </a:p>
        </p:txBody>
      </p:sp>
      <p:sp>
        <p:nvSpPr>
          <p:cNvPr id="6" name="Ondertitel 2"/>
          <p:cNvSpPr>
            <a:spLocks noGrp="1"/>
          </p:cNvSpPr>
          <p:nvPr>
            <p:ph type="subTitle" idx="1"/>
          </p:nvPr>
        </p:nvSpPr>
        <p:spPr>
          <a:xfrm>
            <a:off x="522000" y="1650209"/>
            <a:ext cx="8100000" cy="533400"/>
          </a:xfrm>
        </p:spPr>
        <p:txBody>
          <a:bodyPr>
            <a:noAutofit/>
          </a:bodyPr>
          <a:lstStyle>
            <a:lvl1pPr marL="0" indent="0" algn="l">
              <a:lnSpc>
                <a:spcPts val="4200"/>
              </a:lnSpc>
              <a:buNone/>
              <a:defRPr sz="40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/>
              <a:t>Klik om het opmaakprofiel van de modelondertitel te bewerken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8085505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dia met grafi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22000" y="1004344"/>
            <a:ext cx="8100000" cy="533400"/>
          </a:xfrm>
        </p:spPr>
        <p:txBody>
          <a:bodyPr/>
          <a:lstStyle/>
          <a:p>
            <a:r>
              <a:rPr lang="nl-NL"/>
              <a:t>Klik om de stijl te bewerken</a:t>
            </a:r>
            <a:endParaRPr lang="nl-NL" dirty="0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l-NL"/>
              <a:t>03-06-2023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/>
              <a:t>Nefrotisch Syndroom</a:t>
            </a:r>
          </a:p>
        </p:txBody>
      </p:sp>
      <p:sp>
        <p:nvSpPr>
          <p:cNvPr id="9" name="Tijdelijke aanduiding voor grafiek 8"/>
          <p:cNvSpPr>
            <a:spLocks noGrp="1"/>
          </p:cNvSpPr>
          <p:nvPr>
            <p:ph type="chart" sz="quarter" idx="13"/>
          </p:nvPr>
        </p:nvSpPr>
        <p:spPr>
          <a:xfrm>
            <a:off x="4647600" y="1652400"/>
            <a:ext cx="3974900" cy="41256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nl-NL"/>
              <a:t>Klik op het pictogram als u een grafiek wilt toevoegen</a:t>
            </a:r>
            <a:endParaRPr lang="nl-NL" dirty="0"/>
          </a:p>
        </p:txBody>
      </p:sp>
      <p:sp>
        <p:nvSpPr>
          <p:cNvPr id="11" name="Tijdelijke aanduiding voor tekst 10"/>
          <p:cNvSpPr>
            <a:spLocks noGrp="1"/>
          </p:cNvSpPr>
          <p:nvPr>
            <p:ph type="body" sz="quarter" idx="14"/>
          </p:nvPr>
        </p:nvSpPr>
        <p:spPr>
          <a:xfrm>
            <a:off x="522288" y="1652001"/>
            <a:ext cx="4039200" cy="4124912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NL" dirty="0"/>
          </a:p>
        </p:txBody>
      </p:sp>
      <p:sp>
        <p:nvSpPr>
          <p:cNvPr id="15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522000" y="6414409"/>
            <a:ext cx="810000" cy="1524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lnSpc>
                <a:spcPts val="1200"/>
              </a:lnSpc>
              <a:defRPr sz="1000">
                <a:solidFill>
                  <a:schemeClr val="accent1"/>
                </a:solidFill>
              </a:defRPr>
            </a:lvl1pPr>
          </a:lstStyle>
          <a:p>
            <a:r>
              <a:rPr lang="nl-NL"/>
              <a:t>Pagina </a:t>
            </a:r>
            <a:fld id="{7FC9B413-936F-403B-BC98-20250EBFF374}" type="slidenum">
              <a:rPr lang="nl-NL" smtClean="0"/>
              <a:pPr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1014513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dia met bee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22000" y="1004344"/>
            <a:ext cx="8100000" cy="533400"/>
          </a:xfrm>
        </p:spPr>
        <p:txBody>
          <a:bodyPr/>
          <a:lstStyle/>
          <a:p>
            <a:r>
              <a:rPr lang="nl-NL"/>
              <a:t>Klik om de stijl te bewerken</a:t>
            </a:r>
            <a:endParaRPr lang="nl-NL" dirty="0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l-NL"/>
              <a:t>03-06-2023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/>
              <a:t>Nefrotisch Syndroom</a:t>
            </a:r>
          </a:p>
        </p:txBody>
      </p:sp>
      <p:sp>
        <p:nvSpPr>
          <p:cNvPr id="11" name="Tijdelijke aanduiding voor tekst 10"/>
          <p:cNvSpPr>
            <a:spLocks noGrp="1"/>
          </p:cNvSpPr>
          <p:nvPr>
            <p:ph type="body" sz="quarter" idx="14"/>
          </p:nvPr>
        </p:nvSpPr>
        <p:spPr>
          <a:xfrm>
            <a:off x="522288" y="1652400"/>
            <a:ext cx="4039200" cy="4125600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NL" dirty="0"/>
          </a:p>
        </p:txBody>
      </p:sp>
      <p:sp>
        <p:nvSpPr>
          <p:cNvPr id="4" name="Tijdelijke aanduiding voor afbeelding 3"/>
          <p:cNvSpPr>
            <a:spLocks noGrp="1"/>
          </p:cNvSpPr>
          <p:nvPr>
            <p:ph type="pic" sz="quarter" idx="15"/>
          </p:nvPr>
        </p:nvSpPr>
        <p:spPr>
          <a:xfrm>
            <a:off x="4647600" y="1652400"/>
            <a:ext cx="3974900" cy="41256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nl-NL"/>
              <a:t>Klik op het pictogram als u een afbeelding wilt toevoegen</a:t>
            </a:r>
            <a:endParaRPr lang="nl-NL" dirty="0"/>
          </a:p>
        </p:txBody>
      </p:sp>
      <p:sp>
        <p:nvSpPr>
          <p:cNvPr id="10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522000" y="6414409"/>
            <a:ext cx="810000" cy="1524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lnSpc>
                <a:spcPts val="1200"/>
              </a:lnSpc>
              <a:defRPr sz="1000">
                <a:solidFill>
                  <a:schemeClr val="accent1"/>
                </a:solidFill>
              </a:defRPr>
            </a:lvl1pPr>
          </a:lstStyle>
          <a:p>
            <a:r>
              <a:rPr lang="nl-NL"/>
              <a:t>Pagina </a:t>
            </a:r>
            <a:fld id="{7FC9B413-936F-403B-BC98-20250EBFF374}" type="slidenum">
              <a:rPr lang="nl-NL" smtClean="0"/>
              <a:pPr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4572191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eelddia met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22000" y="1004344"/>
            <a:ext cx="8100000" cy="533400"/>
          </a:xfrm>
        </p:spPr>
        <p:txBody>
          <a:bodyPr/>
          <a:lstStyle/>
          <a:p>
            <a:r>
              <a:rPr lang="nl-NL"/>
              <a:t>Klik om de stijl te bewerken</a:t>
            </a:r>
            <a:endParaRPr lang="nl-NL" dirty="0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l-NL"/>
              <a:t>03-06-2023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/>
              <a:t>Nefrotisch Syndroom</a:t>
            </a:r>
          </a:p>
        </p:txBody>
      </p:sp>
      <p:sp>
        <p:nvSpPr>
          <p:cNvPr id="4" name="Tijdelijke aanduiding voor afbeelding 3"/>
          <p:cNvSpPr>
            <a:spLocks noGrp="1"/>
          </p:cNvSpPr>
          <p:nvPr>
            <p:ph type="pic" sz="quarter" idx="15"/>
          </p:nvPr>
        </p:nvSpPr>
        <p:spPr>
          <a:xfrm>
            <a:off x="521500" y="1652400"/>
            <a:ext cx="8101000" cy="41256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nl-NL"/>
              <a:t>Klik op het pictogram als u een afbeelding wilt toevoegen</a:t>
            </a:r>
            <a:endParaRPr lang="nl-NL" dirty="0"/>
          </a:p>
        </p:txBody>
      </p:sp>
      <p:sp>
        <p:nvSpPr>
          <p:cNvPr id="8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522000" y="6414409"/>
            <a:ext cx="810000" cy="1524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lnSpc>
                <a:spcPts val="1200"/>
              </a:lnSpc>
              <a:defRPr sz="1000">
                <a:solidFill>
                  <a:schemeClr val="accent1"/>
                </a:solidFill>
              </a:defRPr>
            </a:lvl1pPr>
          </a:lstStyle>
          <a:p>
            <a:r>
              <a:rPr lang="nl-NL"/>
              <a:t>Pagina </a:t>
            </a:r>
            <a:fld id="{7FC9B413-936F-403B-BC98-20250EBFF374}" type="slidenum">
              <a:rPr lang="nl-NL" smtClean="0"/>
              <a:pPr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473307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eelddia zonde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l-NL"/>
              <a:t>03-06-2023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/>
              <a:t>Nefrotisch Syndroom</a:t>
            </a:r>
          </a:p>
        </p:txBody>
      </p:sp>
      <p:sp>
        <p:nvSpPr>
          <p:cNvPr id="4" name="Tijdelijke aanduiding voor afbeelding 3"/>
          <p:cNvSpPr>
            <a:spLocks noGrp="1"/>
          </p:cNvSpPr>
          <p:nvPr>
            <p:ph type="pic" sz="quarter" idx="15"/>
          </p:nvPr>
        </p:nvSpPr>
        <p:spPr>
          <a:xfrm>
            <a:off x="521500" y="592931"/>
            <a:ext cx="8101000" cy="5185069"/>
          </a:xfrm>
          <a:solidFill>
            <a:schemeClr val="bg1"/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nl-NL"/>
              <a:t>Klik op het pictogram als u een afbeelding wilt toevoegen</a:t>
            </a:r>
            <a:endParaRPr lang="nl-NL" dirty="0"/>
          </a:p>
        </p:txBody>
      </p:sp>
      <p:sp>
        <p:nvSpPr>
          <p:cNvPr id="8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522000" y="6414409"/>
            <a:ext cx="810000" cy="1524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lnSpc>
                <a:spcPts val="1200"/>
              </a:lnSpc>
              <a:defRPr sz="1000">
                <a:solidFill>
                  <a:schemeClr val="accent1"/>
                </a:solidFill>
              </a:defRPr>
            </a:lvl1pPr>
          </a:lstStyle>
          <a:p>
            <a:r>
              <a:rPr lang="nl-NL"/>
              <a:t>Pagina </a:t>
            </a:r>
            <a:fld id="{7FC9B413-936F-403B-BC98-20250EBFF374}" type="slidenum">
              <a:rPr lang="nl-NL" smtClean="0"/>
              <a:pPr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6958539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eeld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jdelijke aanduiding voor afbeelding 3"/>
          <p:cNvSpPr>
            <a:spLocks noGrp="1"/>
          </p:cNvSpPr>
          <p:nvPr>
            <p:ph type="pic" sz="quarter" idx="15"/>
          </p:nvPr>
        </p:nvSpPr>
        <p:spPr>
          <a:xfrm>
            <a:off x="0" y="0"/>
            <a:ext cx="9144000" cy="6857999"/>
          </a:xfrm>
          <a:solidFill>
            <a:schemeClr val="bg1"/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nl-NL"/>
              <a:t>Klik op het pictogram als u een afbeelding wilt toevoegen</a:t>
            </a:r>
            <a:endParaRPr lang="nl-NL" dirty="0"/>
          </a:p>
        </p:txBody>
      </p:sp>
      <p:grpSp>
        <p:nvGrpSpPr>
          <p:cNvPr id="25" name="Groep 24"/>
          <p:cNvGrpSpPr/>
          <p:nvPr userDrawn="1"/>
        </p:nvGrpSpPr>
        <p:grpSpPr>
          <a:xfrm>
            <a:off x="5867400" y="6264275"/>
            <a:ext cx="2427288" cy="301626"/>
            <a:chOff x="5867400" y="6264275"/>
            <a:chExt cx="2427288" cy="301626"/>
          </a:xfrm>
        </p:grpSpPr>
        <p:sp>
          <p:nvSpPr>
            <p:cNvPr id="15" name="Freeform 10"/>
            <p:cNvSpPr>
              <a:spLocks noEditPoints="1"/>
            </p:cNvSpPr>
            <p:nvPr userDrawn="1"/>
          </p:nvSpPr>
          <p:spPr bwMode="auto">
            <a:xfrm>
              <a:off x="5867400" y="6264275"/>
              <a:ext cx="258763" cy="295275"/>
            </a:xfrm>
            <a:custGeom>
              <a:avLst/>
              <a:gdLst>
                <a:gd name="T0" fmla="*/ 389 w 407"/>
                <a:gd name="T1" fmla="*/ 424 h 463"/>
                <a:gd name="T2" fmla="*/ 352 w 407"/>
                <a:gd name="T3" fmla="*/ 397 h 463"/>
                <a:gd name="T4" fmla="*/ 248 w 407"/>
                <a:gd name="T5" fmla="*/ 229 h 463"/>
                <a:gd name="T6" fmla="*/ 346 w 407"/>
                <a:gd name="T7" fmla="*/ 108 h 463"/>
                <a:gd name="T8" fmla="*/ 185 w 407"/>
                <a:gd name="T9" fmla="*/ 0 h 463"/>
                <a:gd name="T10" fmla="*/ 8 w 407"/>
                <a:gd name="T11" fmla="*/ 0 h 463"/>
                <a:gd name="T12" fmla="*/ 0 w 407"/>
                <a:gd name="T13" fmla="*/ 11 h 463"/>
                <a:gd name="T14" fmla="*/ 0 w 407"/>
                <a:gd name="T15" fmla="*/ 24 h 463"/>
                <a:gd name="T16" fmla="*/ 17 w 407"/>
                <a:gd name="T17" fmla="*/ 39 h 463"/>
                <a:gd name="T18" fmla="*/ 46 w 407"/>
                <a:gd name="T19" fmla="*/ 47 h 463"/>
                <a:gd name="T20" fmla="*/ 46 w 407"/>
                <a:gd name="T21" fmla="*/ 417 h 463"/>
                <a:gd name="T22" fmla="*/ 17 w 407"/>
                <a:gd name="T23" fmla="*/ 424 h 463"/>
                <a:gd name="T24" fmla="*/ 0 w 407"/>
                <a:gd name="T25" fmla="*/ 440 h 463"/>
                <a:gd name="T26" fmla="*/ 0 w 407"/>
                <a:gd name="T27" fmla="*/ 453 h 463"/>
                <a:gd name="T28" fmla="*/ 8 w 407"/>
                <a:gd name="T29" fmla="*/ 463 h 463"/>
                <a:gd name="T30" fmla="*/ 167 w 407"/>
                <a:gd name="T31" fmla="*/ 463 h 463"/>
                <a:gd name="T32" fmla="*/ 176 w 407"/>
                <a:gd name="T33" fmla="*/ 453 h 463"/>
                <a:gd name="T34" fmla="*/ 176 w 407"/>
                <a:gd name="T35" fmla="*/ 440 h 463"/>
                <a:gd name="T36" fmla="*/ 158 w 407"/>
                <a:gd name="T37" fmla="*/ 424 h 463"/>
                <a:gd name="T38" fmla="*/ 129 w 407"/>
                <a:gd name="T39" fmla="*/ 417 h 463"/>
                <a:gd name="T40" fmla="*/ 129 w 407"/>
                <a:gd name="T41" fmla="*/ 242 h 463"/>
                <a:gd name="T42" fmla="*/ 171 w 407"/>
                <a:gd name="T43" fmla="*/ 242 h 463"/>
                <a:gd name="T44" fmla="*/ 287 w 407"/>
                <a:gd name="T45" fmla="*/ 452 h 463"/>
                <a:gd name="T46" fmla="*/ 309 w 407"/>
                <a:gd name="T47" fmla="*/ 463 h 463"/>
                <a:gd name="T48" fmla="*/ 398 w 407"/>
                <a:gd name="T49" fmla="*/ 463 h 463"/>
                <a:gd name="T50" fmla="*/ 407 w 407"/>
                <a:gd name="T51" fmla="*/ 453 h 463"/>
                <a:gd name="T52" fmla="*/ 407 w 407"/>
                <a:gd name="T53" fmla="*/ 440 h 463"/>
                <a:gd name="T54" fmla="*/ 389 w 407"/>
                <a:gd name="T55" fmla="*/ 424 h 463"/>
                <a:gd name="T56" fmla="*/ 145 w 407"/>
                <a:gd name="T57" fmla="*/ 203 h 463"/>
                <a:gd name="T58" fmla="*/ 130 w 407"/>
                <a:gd name="T59" fmla="*/ 203 h 463"/>
                <a:gd name="T60" fmla="*/ 130 w 407"/>
                <a:gd name="T61" fmla="*/ 43 h 463"/>
                <a:gd name="T62" fmla="*/ 162 w 407"/>
                <a:gd name="T63" fmla="*/ 43 h 463"/>
                <a:gd name="T64" fmla="*/ 257 w 407"/>
                <a:gd name="T65" fmla="*/ 121 h 463"/>
                <a:gd name="T66" fmla="*/ 145 w 407"/>
                <a:gd name="T67" fmla="*/ 203 h 4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407" h="463">
                  <a:moveTo>
                    <a:pt x="389" y="424"/>
                  </a:moveTo>
                  <a:cubicBezTo>
                    <a:pt x="371" y="420"/>
                    <a:pt x="367" y="417"/>
                    <a:pt x="352" y="397"/>
                  </a:cubicBezTo>
                  <a:cubicBezTo>
                    <a:pt x="330" y="367"/>
                    <a:pt x="278" y="292"/>
                    <a:pt x="248" y="229"/>
                  </a:cubicBezTo>
                  <a:cubicBezTo>
                    <a:pt x="304" y="209"/>
                    <a:pt x="346" y="170"/>
                    <a:pt x="346" y="108"/>
                  </a:cubicBezTo>
                  <a:cubicBezTo>
                    <a:pt x="346" y="20"/>
                    <a:pt x="261" y="0"/>
                    <a:pt x="185" y="0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1" y="0"/>
                    <a:pt x="0" y="4"/>
                    <a:pt x="0" y="11"/>
                  </a:cubicBezTo>
                  <a:cubicBezTo>
                    <a:pt x="0" y="24"/>
                    <a:pt x="0" y="24"/>
                    <a:pt x="0" y="24"/>
                  </a:cubicBezTo>
                  <a:cubicBezTo>
                    <a:pt x="0" y="35"/>
                    <a:pt x="4" y="35"/>
                    <a:pt x="17" y="39"/>
                  </a:cubicBezTo>
                  <a:cubicBezTo>
                    <a:pt x="46" y="47"/>
                    <a:pt x="46" y="47"/>
                    <a:pt x="46" y="47"/>
                  </a:cubicBezTo>
                  <a:cubicBezTo>
                    <a:pt x="46" y="417"/>
                    <a:pt x="46" y="417"/>
                    <a:pt x="46" y="417"/>
                  </a:cubicBezTo>
                  <a:cubicBezTo>
                    <a:pt x="17" y="424"/>
                    <a:pt x="17" y="424"/>
                    <a:pt x="17" y="424"/>
                  </a:cubicBezTo>
                  <a:cubicBezTo>
                    <a:pt x="4" y="428"/>
                    <a:pt x="0" y="429"/>
                    <a:pt x="0" y="440"/>
                  </a:cubicBezTo>
                  <a:cubicBezTo>
                    <a:pt x="0" y="453"/>
                    <a:pt x="0" y="453"/>
                    <a:pt x="0" y="453"/>
                  </a:cubicBezTo>
                  <a:cubicBezTo>
                    <a:pt x="0" y="459"/>
                    <a:pt x="1" y="463"/>
                    <a:pt x="8" y="463"/>
                  </a:cubicBezTo>
                  <a:cubicBezTo>
                    <a:pt x="167" y="463"/>
                    <a:pt x="167" y="463"/>
                    <a:pt x="167" y="463"/>
                  </a:cubicBezTo>
                  <a:cubicBezTo>
                    <a:pt x="175" y="463"/>
                    <a:pt x="176" y="459"/>
                    <a:pt x="176" y="453"/>
                  </a:cubicBezTo>
                  <a:cubicBezTo>
                    <a:pt x="176" y="440"/>
                    <a:pt x="176" y="440"/>
                    <a:pt x="176" y="440"/>
                  </a:cubicBezTo>
                  <a:cubicBezTo>
                    <a:pt x="176" y="429"/>
                    <a:pt x="172" y="428"/>
                    <a:pt x="158" y="424"/>
                  </a:cubicBezTo>
                  <a:cubicBezTo>
                    <a:pt x="129" y="417"/>
                    <a:pt x="129" y="417"/>
                    <a:pt x="129" y="417"/>
                  </a:cubicBezTo>
                  <a:cubicBezTo>
                    <a:pt x="129" y="242"/>
                    <a:pt x="129" y="242"/>
                    <a:pt x="129" y="242"/>
                  </a:cubicBezTo>
                  <a:cubicBezTo>
                    <a:pt x="171" y="242"/>
                    <a:pt x="171" y="242"/>
                    <a:pt x="171" y="242"/>
                  </a:cubicBezTo>
                  <a:cubicBezTo>
                    <a:pt x="201" y="311"/>
                    <a:pt x="266" y="424"/>
                    <a:pt x="287" y="452"/>
                  </a:cubicBezTo>
                  <a:cubicBezTo>
                    <a:pt x="295" y="463"/>
                    <a:pt x="298" y="463"/>
                    <a:pt x="309" y="463"/>
                  </a:cubicBezTo>
                  <a:cubicBezTo>
                    <a:pt x="398" y="463"/>
                    <a:pt x="398" y="463"/>
                    <a:pt x="398" y="463"/>
                  </a:cubicBezTo>
                  <a:cubicBezTo>
                    <a:pt x="406" y="463"/>
                    <a:pt x="407" y="459"/>
                    <a:pt x="407" y="453"/>
                  </a:cubicBezTo>
                  <a:cubicBezTo>
                    <a:pt x="407" y="440"/>
                    <a:pt x="407" y="440"/>
                    <a:pt x="407" y="440"/>
                  </a:cubicBezTo>
                  <a:cubicBezTo>
                    <a:pt x="407" y="427"/>
                    <a:pt x="400" y="428"/>
                    <a:pt x="389" y="424"/>
                  </a:cubicBezTo>
                  <a:close/>
                  <a:moveTo>
                    <a:pt x="145" y="203"/>
                  </a:moveTo>
                  <a:cubicBezTo>
                    <a:pt x="130" y="203"/>
                    <a:pt x="130" y="203"/>
                    <a:pt x="130" y="203"/>
                  </a:cubicBezTo>
                  <a:cubicBezTo>
                    <a:pt x="130" y="43"/>
                    <a:pt x="130" y="43"/>
                    <a:pt x="130" y="43"/>
                  </a:cubicBezTo>
                  <a:cubicBezTo>
                    <a:pt x="162" y="43"/>
                    <a:pt x="162" y="43"/>
                    <a:pt x="162" y="43"/>
                  </a:cubicBezTo>
                  <a:cubicBezTo>
                    <a:pt x="222" y="43"/>
                    <a:pt x="257" y="66"/>
                    <a:pt x="257" y="121"/>
                  </a:cubicBezTo>
                  <a:cubicBezTo>
                    <a:pt x="257" y="189"/>
                    <a:pt x="205" y="203"/>
                    <a:pt x="145" y="203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16" name="Freeform 11"/>
            <p:cNvSpPr>
              <a:spLocks noEditPoints="1"/>
            </p:cNvSpPr>
            <p:nvPr userDrawn="1"/>
          </p:nvSpPr>
          <p:spPr bwMode="auto">
            <a:xfrm>
              <a:off x="6350000" y="6264275"/>
              <a:ext cx="220663" cy="301625"/>
            </a:xfrm>
            <a:custGeom>
              <a:avLst/>
              <a:gdLst>
                <a:gd name="T0" fmla="*/ 331 w 348"/>
                <a:gd name="T1" fmla="*/ 428 h 473"/>
                <a:gd name="T2" fmla="*/ 299 w 348"/>
                <a:gd name="T3" fmla="*/ 418 h 473"/>
                <a:gd name="T4" fmla="*/ 299 w 348"/>
                <a:gd name="T5" fmla="*/ 16 h 473"/>
                <a:gd name="T6" fmla="*/ 284 w 348"/>
                <a:gd name="T7" fmla="*/ 0 h 473"/>
                <a:gd name="T8" fmla="*/ 186 w 348"/>
                <a:gd name="T9" fmla="*/ 0 h 473"/>
                <a:gd name="T10" fmla="*/ 178 w 348"/>
                <a:gd name="T11" fmla="*/ 11 h 473"/>
                <a:gd name="T12" fmla="*/ 178 w 348"/>
                <a:gd name="T13" fmla="*/ 19 h 473"/>
                <a:gd name="T14" fmla="*/ 196 w 348"/>
                <a:gd name="T15" fmla="*/ 36 h 473"/>
                <a:gd name="T16" fmla="*/ 227 w 348"/>
                <a:gd name="T17" fmla="*/ 45 h 473"/>
                <a:gd name="T18" fmla="*/ 227 w 348"/>
                <a:gd name="T19" fmla="*/ 158 h 473"/>
                <a:gd name="T20" fmla="*/ 153 w 348"/>
                <a:gd name="T21" fmla="*/ 133 h 473"/>
                <a:gd name="T22" fmla="*/ 0 w 348"/>
                <a:gd name="T23" fmla="*/ 313 h 473"/>
                <a:gd name="T24" fmla="*/ 123 w 348"/>
                <a:gd name="T25" fmla="*/ 473 h 473"/>
                <a:gd name="T26" fmla="*/ 227 w 348"/>
                <a:gd name="T27" fmla="*/ 420 h 473"/>
                <a:gd name="T28" fmla="*/ 227 w 348"/>
                <a:gd name="T29" fmla="*/ 447 h 473"/>
                <a:gd name="T30" fmla="*/ 242 w 348"/>
                <a:gd name="T31" fmla="*/ 463 h 473"/>
                <a:gd name="T32" fmla="*/ 340 w 348"/>
                <a:gd name="T33" fmla="*/ 463 h 473"/>
                <a:gd name="T34" fmla="*/ 348 w 348"/>
                <a:gd name="T35" fmla="*/ 453 h 473"/>
                <a:gd name="T36" fmla="*/ 348 w 348"/>
                <a:gd name="T37" fmla="*/ 444 h 473"/>
                <a:gd name="T38" fmla="*/ 331 w 348"/>
                <a:gd name="T39" fmla="*/ 428 h 473"/>
                <a:gd name="T40" fmla="*/ 227 w 348"/>
                <a:gd name="T41" fmla="*/ 379 h 473"/>
                <a:gd name="T42" fmla="*/ 153 w 348"/>
                <a:gd name="T43" fmla="*/ 418 h 473"/>
                <a:gd name="T44" fmla="*/ 77 w 348"/>
                <a:gd name="T45" fmla="*/ 299 h 473"/>
                <a:gd name="T46" fmla="*/ 158 w 348"/>
                <a:gd name="T47" fmla="*/ 179 h 473"/>
                <a:gd name="T48" fmla="*/ 227 w 348"/>
                <a:gd name="T49" fmla="*/ 299 h 473"/>
                <a:gd name="T50" fmla="*/ 227 w 348"/>
                <a:gd name="T51" fmla="*/ 379 h 4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348" h="473">
                  <a:moveTo>
                    <a:pt x="331" y="428"/>
                  </a:moveTo>
                  <a:cubicBezTo>
                    <a:pt x="299" y="418"/>
                    <a:pt x="299" y="418"/>
                    <a:pt x="299" y="418"/>
                  </a:cubicBezTo>
                  <a:cubicBezTo>
                    <a:pt x="299" y="16"/>
                    <a:pt x="299" y="16"/>
                    <a:pt x="299" y="16"/>
                  </a:cubicBezTo>
                  <a:cubicBezTo>
                    <a:pt x="299" y="6"/>
                    <a:pt x="296" y="0"/>
                    <a:pt x="284" y="0"/>
                  </a:cubicBezTo>
                  <a:cubicBezTo>
                    <a:pt x="186" y="0"/>
                    <a:pt x="186" y="0"/>
                    <a:pt x="186" y="0"/>
                  </a:cubicBezTo>
                  <a:cubicBezTo>
                    <a:pt x="179" y="0"/>
                    <a:pt x="178" y="4"/>
                    <a:pt x="178" y="11"/>
                  </a:cubicBezTo>
                  <a:cubicBezTo>
                    <a:pt x="178" y="19"/>
                    <a:pt x="178" y="19"/>
                    <a:pt x="178" y="19"/>
                  </a:cubicBezTo>
                  <a:cubicBezTo>
                    <a:pt x="178" y="31"/>
                    <a:pt x="182" y="32"/>
                    <a:pt x="196" y="36"/>
                  </a:cubicBezTo>
                  <a:cubicBezTo>
                    <a:pt x="227" y="45"/>
                    <a:pt x="227" y="45"/>
                    <a:pt x="227" y="45"/>
                  </a:cubicBezTo>
                  <a:cubicBezTo>
                    <a:pt x="227" y="158"/>
                    <a:pt x="227" y="158"/>
                    <a:pt x="227" y="158"/>
                  </a:cubicBezTo>
                  <a:cubicBezTo>
                    <a:pt x="215" y="148"/>
                    <a:pt x="190" y="133"/>
                    <a:pt x="153" y="133"/>
                  </a:cubicBezTo>
                  <a:cubicBezTo>
                    <a:pt x="81" y="133"/>
                    <a:pt x="0" y="185"/>
                    <a:pt x="0" y="313"/>
                  </a:cubicBezTo>
                  <a:cubicBezTo>
                    <a:pt x="0" y="425"/>
                    <a:pt x="62" y="473"/>
                    <a:pt x="123" y="473"/>
                  </a:cubicBezTo>
                  <a:cubicBezTo>
                    <a:pt x="162" y="473"/>
                    <a:pt x="195" y="453"/>
                    <a:pt x="227" y="420"/>
                  </a:cubicBezTo>
                  <a:cubicBezTo>
                    <a:pt x="227" y="447"/>
                    <a:pt x="227" y="447"/>
                    <a:pt x="227" y="447"/>
                  </a:cubicBezTo>
                  <a:cubicBezTo>
                    <a:pt x="227" y="457"/>
                    <a:pt x="230" y="463"/>
                    <a:pt x="242" y="463"/>
                  </a:cubicBezTo>
                  <a:cubicBezTo>
                    <a:pt x="340" y="463"/>
                    <a:pt x="340" y="463"/>
                    <a:pt x="340" y="463"/>
                  </a:cubicBezTo>
                  <a:cubicBezTo>
                    <a:pt x="347" y="463"/>
                    <a:pt x="348" y="459"/>
                    <a:pt x="348" y="453"/>
                  </a:cubicBezTo>
                  <a:cubicBezTo>
                    <a:pt x="348" y="444"/>
                    <a:pt x="348" y="444"/>
                    <a:pt x="348" y="444"/>
                  </a:cubicBezTo>
                  <a:cubicBezTo>
                    <a:pt x="348" y="432"/>
                    <a:pt x="344" y="432"/>
                    <a:pt x="331" y="428"/>
                  </a:cubicBezTo>
                  <a:close/>
                  <a:moveTo>
                    <a:pt x="227" y="379"/>
                  </a:moveTo>
                  <a:cubicBezTo>
                    <a:pt x="205" y="401"/>
                    <a:pt x="181" y="418"/>
                    <a:pt x="153" y="418"/>
                  </a:cubicBezTo>
                  <a:cubicBezTo>
                    <a:pt x="100" y="418"/>
                    <a:pt x="77" y="362"/>
                    <a:pt x="77" y="299"/>
                  </a:cubicBezTo>
                  <a:cubicBezTo>
                    <a:pt x="77" y="225"/>
                    <a:pt x="109" y="179"/>
                    <a:pt x="158" y="179"/>
                  </a:cubicBezTo>
                  <a:cubicBezTo>
                    <a:pt x="209" y="179"/>
                    <a:pt x="227" y="229"/>
                    <a:pt x="227" y="299"/>
                  </a:cubicBezTo>
                  <a:lnTo>
                    <a:pt x="227" y="379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17" name="Freeform 12"/>
            <p:cNvSpPr>
              <a:spLocks/>
            </p:cNvSpPr>
            <p:nvPr userDrawn="1"/>
          </p:nvSpPr>
          <p:spPr bwMode="auto">
            <a:xfrm>
              <a:off x="7032625" y="6354763"/>
              <a:ext cx="234950" cy="211138"/>
            </a:xfrm>
            <a:custGeom>
              <a:avLst/>
              <a:gdLst>
                <a:gd name="T0" fmla="*/ 323 w 372"/>
                <a:gd name="T1" fmla="*/ 15 h 330"/>
                <a:gd name="T2" fmla="*/ 308 w 372"/>
                <a:gd name="T3" fmla="*/ 0 h 330"/>
                <a:gd name="T4" fmla="*/ 210 w 372"/>
                <a:gd name="T5" fmla="*/ 0 h 330"/>
                <a:gd name="T6" fmla="*/ 202 w 372"/>
                <a:gd name="T7" fmla="*/ 10 h 330"/>
                <a:gd name="T8" fmla="*/ 202 w 372"/>
                <a:gd name="T9" fmla="*/ 19 h 330"/>
                <a:gd name="T10" fmla="*/ 219 w 372"/>
                <a:gd name="T11" fmla="*/ 35 h 330"/>
                <a:gd name="T12" fmla="*/ 251 w 372"/>
                <a:gd name="T13" fmla="*/ 44 h 330"/>
                <a:gd name="T14" fmla="*/ 251 w 372"/>
                <a:gd name="T15" fmla="*/ 236 h 330"/>
                <a:gd name="T16" fmla="*/ 176 w 372"/>
                <a:gd name="T17" fmla="*/ 275 h 330"/>
                <a:gd name="T18" fmla="*/ 121 w 372"/>
                <a:gd name="T19" fmla="*/ 169 h 330"/>
                <a:gd name="T20" fmla="*/ 121 w 372"/>
                <a:gd name="T21" fmla="*/ 15 h 330"/>
                <a:gd name="T22" fmla="*/ 106 w 372"/>
                <a:gd name="T23" fmla="*/ 0 h 330"/>
                <a:gd name="T24" fmla="*/ 8 w 372"/>
                <a:gd name="T25" fmla="*/ 0 h 330"/>
                <a:gd name="T26" fmla="*/ 0 w 372"/>
                <a:gd name="T27" fmla="*/ 10 h 330"/>
                <a:gd name="T28" fmla="*/ 0 w 372"/>
                <a:gd name="T29" fmla="*/ 19 h 330"/>
                <a:gd name="T30" fmla="*/ 18 w 372"/>
                <a:gd name="T31" fmla="*/ 35 h 330"/>
                <a:gd name="T32" fmla="*/ 49 w 372"/>
                <a:gd name="T33" fmla="*/ 44 h 330"/>
                <a:gd name="T34" fmla="*/ 49 w 372"/>
                <a:gd name="T35" fmla="*/ 207 h 330"/>
                <a:gd name="T36" fmla="*/ 145 w 372"/>
                <a:gd name="T37" fmla="*/ 330 h 330"/>
                <a:gd name="T38" fmla="*/ 251 w 372"/>
                <a:gd name="T39" fmla="*/ 277 h 330"/>
                <a:gd name="T40" fmla="*/ 251 w 372"/>
                <a:gd name="T41" fmla="*/ 304 h 330"/>
                <a:gd name="T42" fmla="*/ 266 w 372"/>
                <a:gd name="T43" fmla="*/ 320 h 330"/>
                <a:gd name="T44" fmla="*/ 364 w 372"/>
                <a:gd name="T45" fmla="*/ 320 h 330"/>
                <a:gd name="T46" fmla="*/ 372 w 372"/>
                <a:gd name="T47" fmla="*/ 310 h 330"/>
                <a:gd name="T48" fmla="*/ 372 w 372"/>
                <a:gd name="T49" fmla="*/ 301 h 330"/>
                <a:gd name="T50" fmla="*/ 354 w 372"/>
                <a:gd name="T51" fmla="*/ 285 h 330"/>
                <a:gd name="T52" fmla="*/ 323 w 372"/>
                <a:gd name="T53" fmla="*/ 275 h 330"/>
                <a:gd name="T54" fmla="*/ 323 w 372"/>
                <a:gd name="T55" fmla="*/ 15 h 3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</a:cxnLst>
              <a:rect l="0" t="0" r="r" b="b"/>
              <a:pathLst>
                <a:path w="372" h="330">
                  <a:moveTo>
                    <a:pt x="323" y="15"/>
                  </a:moveTo>
                  <a:cubicBezTo>
                    <a:pt x="323" y="6"/>
                    <a:pt x="320" y="0"/>
                    <a:pt x="308" y="0"/>
                  </a:cubicBezTo>
                  <a:cubicBezTo>
                    <a:pt x="210" y="0"/>
                    <a:pt x="210" y="0"/>
                    <a:pt x="210" y="0"/>
                  </a:cubicBezTo>
                  <a:cubicBezTo>
                    <a:pt x="202" y="0"/>
                    <a:pt x="202" y="4"/>
                    <a:pt x="202" y="10"/>
                  </a:cubicBezTo>
                  <a:cubicBezTo>
                    <a:pt x="202" y="19"/>
                    <a:pt x="202" y="19"/>
                    <a:pt x="202" y="19"/>
                  </a:cubicBezTo>
                  <a:cubicBezTo>
                    <a:pt x="202" y="31"/>
                    <a:pt x="206" y="31"/>
                    <a:pt x="219" y="35"/>
                  </a:cubicBezTo>
                  <a:cubicBezTo>
                    <a:pt x="251" y="44"/>
                    <a:pt x="251" y="44"/>
                    <a:pt x="251" y="44"/>
                  </a:cubicBezTo>
                  <a:cubicBezTo>
                    <a:pt x="251" y="236"/>
                    <a:pt x="251" y="236"/>
                    <a:pt x="251" y="236"/>
                  </a:cubicBezTo>
                  <a:cubicBezTo>
                    <a:pt x="224" y="264"/>
                    <a:pt x="204" y="275"/>
                    <a:pt x="176" y="275"/>
                  </a:cubicBezTo>
                  <a:cubicBezTo>
                    <a:pt x="125" y="275"/>
                    <a:pt x="121" y="236"/>
                    <a:pt x="121" y="169"/>
                  </a:cubicBezTo>
                  <a:cubicBezTo>
                    <a:pt x="121" y="15"/>
                    <a:pt x="121" y="15"/>
                    <a:pt x="121" y="15"/>
                  </a:cubicBezTo>
                  <a:cubicBezTo>
                    <a:pt x="121" y="6"/>
                    <a:pt x="118" y="0"/>
                    <a:pt x="106" y="0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1" y="0"/>
                    <a:pt x="0" y="4"/>
                    <a:pt x="0" y="10"/>
                  </a:cubicBezTo>
                  <a:cubicBezTo>
                    <a:pt x="0" y="19"/>
                    <a:pt x="0" y="19"/>
                    <a:pt x="0" y="19"/>
                  </a:cubicBezTo>
                  <a:cubicBezTo>
                    <a:pt x="0" y="31"/>
                    <a:pt x="4" y="31"/>
                    <a:pt x="18" y="35"/>
                  </a:cubicBezTo>
                  <a:cubicBezTo>
                    <a:pt x="49" y="44"/>
                    <a:pt x="49" y="44"/>
                    <a:pt x="49" y="44"/>
                  </a:cubicBezTo>
                  <a:cubicBezTo>
                    <a:pt x="49" y="207"/>
                    <a:pt x="49" y="207"/>
                    <a:pt x="49" y="207"/>
                  </a:cubicBezTo>
                  <a:cubicBezTo>
                    <a:pt x="49" y="309"/>
                    <a:pt x="96" y="330"/>
                    <a:pt x="145" y="330"/>
                  </a:cubicBezTo>
                  <a:cubicBezTo>
                    <a:pt x="188" y="330"/>
                    <a:pt x="220" y="312"/>
                    <a:pt x="251" y="277"/>
                  </a:cubicBezTo>
                  <a:cubicBezTo>
                    <a:pt x="251" y="304"/>
                    <a:pt x="251" y="304"/>
                    <a:pt x="251" y="304"/>
                  </a:cubicBezTo>
                  <a:cubicBezTo>
                    <a:pt x="251" y="314"/>
                    <a:pt x="254" y="320"/>
                    <a:pt x="266" y="320"/>
                  </a:cubicBezTo>
                  <a:cubicBezTo>
                    <a:pt x="364" y="320"/>
                    <a:pt x="364" y="320"/>
                    <a:pt x="364" y="320"/>
                  </a:cubicBezTo>
                  <a:cubicBezTo>
                    <a:pt x="371" y="320"/>
                    <a:pt x="372" y="316"/>
                    <a:pt x="372" y="310"/>
                  </a:cubicBezTo>
                  <a:cubicBezTo>
                    <a:pt x="372" y="301"/>
                    <a:pt x="372" y="301"/>
                    <a:pt x="372" y="301"/>
                  </a:cubicBezTo>
                  <a:cubicBezTo>
                    <a:pt x="372" y="289"/>
                    <a:pt x="368" y="289"/>
                    <a:pt x="354" y="285"/>
                  </a:cubicBezTo>
                  <a:cubicBezTo>
                    <a:pt x="323" y="275"/>
                    <a:pt x="323" y="275"/>
                    <a:pt x="323" y="275"/>
                  </a:cubicBezTo>
                  <a:lnTo>
                    <a:pt x="323" y="1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18" name="Freeform 13"/>
            <p:cNvSpPr>
              <a:spLocks noEditPoints="1"/>
            </p:cNvSpPr>
            <p:nvPr userDrawn="1"/>
          </p:nvSpPr>
          <p:spPr bwMode="auto">
            <a:xfrm>
              <a:off x="6140450" y="6348413"/>
              <a:ext cx="195263" cy="217488"/>
            </a:xfrm>
            <a:custGeom>
              <a:avLst/>
              <a:gdLst>
                <a:gd name="T0" fmla="*/ 289 w 307"/>
                <a:gd name="T1" fmla="*/ 295 h 340"/>
                <a:gd name="T2" fmla="*/ 258 w 307"/>
                <a:gd name="T3" fmla="*/ 285 h 340"/>
                <a:gd name="T4" fmla="*/ 258 w 307"/>
                <a:gd name="T5" fmla="*/ 106 h 340"/>
                <a:gd name="T6" fmla="*/ 130 w 307"/>
                <a:gd name="T7" fmla="*/ 0 h 340"/>
                <a:gd name="T8" fmla="*/ 45 w 307"/>
                <a:gd name="T9" fmla="*/ 12 h 340"/>
                <a:gd name="T10" fmla="*/ 22 w 307"/>
                <a:gd name="T11" fmla="*/ 39 h 340"/>
                <a:gd name="T12" fmla="*/ 18 w 307"/>
                <a:gd name="T13" fmla="*/ 74 h 340"/>
                <a:gd name="T14" fmla="*/ 24 w 307"/>
                <a:gd name="T15" fmla="*/ 84 h 340"/>
                <a:gd name="T16" fmla="*/ 43 w 307"/>
                <a:gd name="T17" fmla="*/ 76 h 340"/>
                <a:gd name="T18" fmla="*/ 125 w 307"/>
                <a:gd name="T19" fmla="*/ 54 h 340"/>
                <a:gd name="T20" fmla="*/ 185 w 307"/>
                <a:gd name="T21" fmla="*/ 118 h 340"/>
                <a:gd name="T22" fmla="*/ 185 w 307"/>
                <a:gd name="T23" fmla="*/ 151 h 340"/>
                <a:gd name="T24" fmla="*/ 63 w 307"/>
                <a:gd name="T25" fmla="*/ 176 h 340"/>
                <a:gd name="T26" fmla="*/ 0 w 307"/>
                <a:gd name="T27" fmla="*/ 250 h 340"/>
                <a:gd name="T28" fmla="*/ 83 w 307"/>
                <a:gd name="T29" fmla="*/ 340 h 340"/>
                <a:gd name="T30" fmla="*/ 185 w 307"/>
                <a:gd name="T31" fmla="*/ 290 h 340"/>
                <a:gd name="T32" fmla="*/ 185 w 307"/>
                <a:gd name="T33" fmla="*/ 314 h 340"/>
                <a:gd name="T34" fmla="*/ 200 w 307"/>
                <a:gd name="T35" fmla="*/ 330 h 340"/>
                <a:gd name="T36" fmla="*/ 298 w 307"/>
                <a:gd name="T37" fmla="*/ 330 h 340"/>
                <a:gd name="T38" fmla="*/ 307 w 307"/>
                <a:gd name="T39" fmla="*/ 320 h 340"/>
                <a:gd name="T40" fmla="*/ 307 w 307"/>
                <a:gd name="T41" fmla="*/ 311 h 340"/>
                <a:gd name="T42" fmla="*/ 289 w 307"/>
                <a:gd name="T43" fmla="*/ 295 h 340"/>
                <a:gd name="T44" fmla="*/ 185 w 307"/>
                <a:gd name="T45" fmla="*/ 254 h 340"/>
                <a:gd name="T46" fmla="*/ 116 w 307"/>
                <a:gd name="T47" fmla="*/ 285 h 340"/>
                <a:gd name="T48" fmla="*/ 78 w 307"/>
                <a:gd name="T49" fmla="*/ 244 h 340"/>
                <a:gd name="T50" fmla="*/ 114 w 307"/>
                <a:gd name="T51" fmla="*/ 201 h 340"/>
                <a:gd name="T52" fmla="*/ 185 w 307"/>
                <a:gd name="T53" fmla="*/ 184 h 340"/>
                <a:gd name="T54" fmla="*/ 185 w 307"/>
                <a:gd name="T55" fmla="*/ 254 h 3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</a:cxnLst>
              <a:rect l="0" t="0" r="r" b="b"/>
              <a:pathLst>
                <a:path w="307" h="340">
                  <a:moveTo>
                    <a:pt x="289" y="295"/>
                  </a:moveTo>
                  <a:cubicBezTo>
                    <a:pt x="258" y="285"/>
                    <a:pt x="258" y="285"/>
                    <a:pt x="258" y="285"/>
                  </a:cubicBezTo>
                  <a:cubicBezTo>
                    <a:pt x="258" y="106"/>
                    <a:pt x="258" y="106"/>
                    <a:pt x="258" y="106"/>
                  </a:cubicBezTo>
                  <a:cubicBezTo>
                    <a:pt x="258" y="27"/>
                    <a:pt x="202" y="0"/>
                    <a:pt x="130" y="0"/>
                  </a:cubicBezTo>
                  <a:cubicBezTo>
                    <a:pt x="87" y="0"/>
                    <a:pt x="52" y="10"/>
                    <a:pt x="45" y="12"/>
                  </a:cubicBezTo>
                  <a:cubicBezTo>
                    <a:pt x="27" y="17"/>
                    <a:pt x="24" y="21"/>
                    <a:pt x="22" y="39"/>
                  </a:cubicBezTo>
                  <a:cubicBezTo>
                    <a:pt x="18" y="74"/>
                    <a:pt x="18" y="74"/>
                    <a:pt x="18" y="74"/>
                  </a:cubicBezTo>
                  <a:cubicBezTo>
                    <a:pt x="18" y="81"/>
                    <a:pt x="20" y="84"/>
                    <a:pt x="24" y="84"/>
                  </a:cubicBezTo>
                  <a:cubicBezTo>
                    <a:pt x="30" y="84"/>
                    <a:pt x="38" y="79"/>
                    <a:pt x="43" y="76"/>
                  </a:cubicBezTo>
                  <a:cubicBezTo>
                    <a:pt x="65" y="64"/>
                    <a:pt x="98" y="54"/>
                    <a:pt x="125" y="54"/>
                  </a:cubicBezTo>
                  <a:cubicBezTo>
                    <a:pt x="182" y="54"/>
                    <a:pt x="185" y="92"/>
                    <a:pt x="185" y="118"/>
                  </a:cubicBezTo>
                  <a:cubicBezTo>
                    <a:pt x="185" y="151"/>
                    <a:pt x="185" y="151"/>
                    <a:pt x="185" y="151"/>
                  </a:cubicBezTo>
                  <a:cubicBezTo>
                    <a:pt x="63" y="176"/>
                    <a:pt x="63" y="176"/>
                    <a:pt x="63" y="176"/>
                  </a:cubicBezTo>
                  <a:cubicBezTo>
                    <a:pt x="22" y="184"/>
                    <a:pt x="0" y="203"/>
                    <a:pt x="0" y="250"/>
                  </a:cubicBezTo>
                  <a:cubicBezTo>
                    <a:pt x="0" y="302"/>
                    <a:pt x="27" y="340"/>
                    <a:pt x="83" y="340"/>
                  </a:cubicBezTo>
                  <a:cubicBezTo>
                    <a:pt x="119" y="340"/>
                    <a:pt x="145" y="328"/>
                    <a:pt x="185" y="290"/>
                  </a:cubicBezTo>
                  <a:cubicBezTo>
                    <a:pt x="185" y="314"/>
                    <a:pt x="185" y="314"/>
                    <a:pt x="185" y="314"/>
                  </a:cubicBezTo>
                  <a:cubicBezTo>
                    <a:pt x="185" y="324"/>
                    <a:pt x="188" y="330"/>
                    <a:pt x="200" y="330"/>
                  </a:cubicBezTo>
                  <a:cubicBezTo>
                    <a:pt x="298" y="330"/>
                    <a:pt x="298" y="330"/>
                    <a:pt x="298" y="330"/>
                  </a:cubicBezTo>
                  <a:cubicBezTo>
                    <a:pt x="305" y="330"/>
                    <a:pt x="307" y="326"/>
                    <a:pt x="307" y="320"/>
                  </a:cubicBezTo>
                  <a:cubicBezTo>
                    <a:pt x="307" y="311"/>
                    <a:pt x="307" y="311"/>
                    <a:pt x="307" y="311"/>
                  </a:cubicBezTo>
                  <a:cubicBezTo>
                    <a:pt x="307" y="299"/>
                    <a:pt x="303" y="299"/>
                    <a:pt x="289" y="295"/>
                  </a:cubicBezTo>
                  <a:close/>
                  <a:moveTo>
                    <a:pt x="185" y="254"/>
                  </a:moveTo>
                  <a:cubicBezTo>
                    <a:pt x="160" y="276"/>
                    <a:pt x="135" y="285"/>
                    <a:pt x="116" y="285"/>
                  </a:cubicBezTo>
                  <a:cubicBezTo>
                    <a:pt x="99" y="285"/>
                    <a:pt x="78" y="278"/>
                    <a:pt x="78" y="244"/>
                  </a:cubicBezTo>
                  <a:cubicBezTo>
                    <a:pt x="78" y="211"/>
                    <a:pt x="97" y="205"/>
                    <a:pt x="114" y="201"/>
                  </a:cubicBezTo>
                  <a:cubicBezTo>
                    <a:pt x="185" y="184"/>
                    <a:pt x="185" y="184"/>
                    <a:pt x="185" y="184"/>
                  </a:cubicBezTo>
                  <a:cubicBezTo>
                    <a:pt x="185" y="254"/>
                    <a:pt x="185" y="254"/>
                    <a:pt x="185" y="254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19" name="Freeform 14"/>
            <p:cNvSpPr>
              <a:spLocks noEditPoints="1"/>
            </p:cNvSpPr>
            <p:nvPr userDrawn="1"/>
          </p:nvSpPr>
          <p:spPr bwMode="auto">
            <a:xfrm>
              <a:off x="6565900" y="6264275"/>
              <a:ext cx="222250" cy="301625"/>
            </a:xfrm>
            <a:custGeom>
              <a:avLst/>
              <a:gdLst>
                <a:gd name="T0" fmla="*/ 226 w 349"/>
                <a:gd name="T1" fmla="*/ 133 h 473"/>
                <a:gd name="T2" fmla="*/ 122 w 349"/>
                <a:gd name="T3" fmla="*/ 185 h 473"/>
                <a:gd name="T4" fmla="*/ 122 w 349"/>
                <a:gd name="T5" fmla="*/ 16 h 473"/>
                <a:gd name="T6" fmla="*/ 107 w 349"/>
                <a:gd name="T7" fmla="*/ 0 h 473"/>
                <a:gd name="T8" fmla="*/ 9 w 349"/>
                <a:gd name="T9" fmla="*/ 0 h 473"/>
                <a:gd name="T10" fmla="*/ 0 w 349"/>
                <a:gd name="T11" fmla="*/ 11 h 473"/>
                <a:gd name="T12" fmla="*/ 0 w 349"/>
                <a:gd name="T13" fmla="*/ 19 h 473"/>
                <a:gd name="T14" fmla="*/ 18 w 349"/>
                <a:gd name="T15" fmla="*/ 36 h 473"/>
                <a:gd name="T16" fmla="*/ 49 w 349"/>
                <a:gd name="T17" fmla="*/ 45 h 473"/>
                <a:gd name="T18" fmla="*/ 49 w 349"/>
                <a:gd name="T19" fmla="*/ 422 h 473"/>
                <a:gd name="T20" fmla="*/ 62 w 349"/>
                <a:gd name="T21" fmla="*/ 445 h 473"/>
                <a:gd name="T22" fmla="*/ 182 w 349"/>
                <a:gd name="T23" fmla="*/ 473 h 473"/>
                <a:gd name="T24" fmla="*/ 349 w 349"/>
                <a:gd name="T25" fmla="*/ 291 h 473"/>
                <a:gd name="T26" fmla="*/ 226 w 349"/>
                <a:gd name="T27" fmla="*/ 133 h 473"/>
                <a:gd name="T28" fmla="*/ 181 w 349"/>
                <a:gd name="T29" fmla="*/ 430 h 473"/>
                <a:gd name="T30" fmla="*/ 122 w 349"/>
                <a:gd name="T31" fmla="*/ 337 h 473"/>
                <a:gd name="T32" fmla="*/ 122 w 349"/>
                <a:gd name="T33" fmla="*/ 227 h 473"/>
                <a:gd name="T34" fmla="*/ 196 w 349"/>
                <a:gd name="T35" fmla="*/ 188 h 473"/>
                <a:gd name="T36" fmla="*/ 271 w 349"/>
                <a:gd name="T37" fmla="*/ 305 h 473"/>
                <a:gd name="T38" fmla="*/ 181 w 349"/>
                <a:gd name="T39" fmla="*/ 430 h 4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349" h="473">
                  <a:moveTo>
                    <a:pt x="226" y="133"/>
                  </a:moveTo>
                  <a:cubicBezTo>
                    <a:pt x="188" y="133"/>
                    <a:pt x="154" y="153"/>
                    <a:pt x="122" y="185"/>
                  </a:cubicBezTo>
                  <a:cubicBezTo>
                    <a:pt x="122" y="16"/>
                    <a:pt x="122" y="16"/>
                    <a:pt x="122" y="16"/>
                  </a:cubicBezTo>
                  <a:cubicBezTo>
                    <a:pt x="122" y="6"/>
                    <a:pt x="119" y="0"/>
                    <a:pt x="107" y="0"/>
                  </a:cubicBezTo>
                  <a:cubicBezTo>
                    <a:pt x="9" y="0"/>
                    <a:pt x="9" y="0"/>
                    <a:pt x="9" y="0"/>
                  </a:cubicBezTo>
                  <a:cubicBezTo>
                    <a:pt x="2" y="0"/>
                    <a:pt x="0" y="4"/>
                    <a:pt x="0" y="11"/>
                  </a:cubicBezTo>
                  <a:cubicBezTo>
                    <a:pt x="0" y="19"/>
                    <a:pt x="0" y="19"/>
                    <a:pt x="0" y="19"/>
                  </a:cubicBezTo>
                  <a:cubicBezTo>
                    <a:pt x="0" y="31"/>
                    <a:pt x="4" y="32"/>
                    <a:pt x="18" y="36"/>
                  </a:cubicBezTo>
                  <a:cubicBezTo>
                    <a:pt x="49" y="45"/>
                    <a:pt x="49" y="45"/>
                    <a:pt x="49" y="45"/>
                  </a:cubicBezTo>
                  <a:cubicBezTo>
                    <a:pt x="49" y="422"/>
                    <a:pt x="49" y="422"/>
                    <a:pt x="49" y="422"/>
                  </a:cubicBezTo>
                  <a:cubicBezTo>
                    <a:pt x="49" y="431"/>
                    <a:pt x="50" y="438"/>
                    <a:pt x="62" y="445"/>
                  </a:cubicBezTo>
                  <a:cubicBezTo>
                    <a:pt x="83" y="458"/>
                    <a:pt x="135" y="473"/>
                    <a:pt x="182" y="473"/>
                  </a:cubicBezTo>
                  <a:cubicBezTo>
                    <a:pt x="287" y="473"/>
                    <a:pt x="349" y="399"/>
                    <a:pt x="349" y="291"/>
                  </a:cubicBezTo>
                  <a:cubicBezTo>
                    <a:pt x="349" y="182"/>
                    <a:pt x="287" y="133"/>
                    <a:pt x="226" y="133"/>
                  </a:cubicBezTo>
                  <a:close/>
                  <a:moveTo>
                    <a:pt x="181" y="430"/>
                  </a:moveTo>
                  <a:cubicBezTo>
                    <a:pt x="131" y="430"/>
                    <a:pt x="122" y="385"/>
                    <a:pt x="122" y="337"/>
                  </a:cubicBezTo>
                  <a:cubicBezTo>
                    <a:pt x="122" y="227"/>
                    <a:pt x="122" y="227"/>
                    <a:pt x="122" y="227"/>
                  </a:cubicBezTo>
                  <a:cubicBezTo>
                    <a:pt x="143" y="205"/>
                    <a:pt x="168" y="188"/>
                    <a:pt x="196" y="188"/>
                  </a:cubicBezTo>
                  <a:cubicBezTo>
                    <a:pt x="249" y="188"/>
                    <a:pt x="271" y="244"/>
                    <a:pt x="271" y="305"/>
                  </a:cubicBezTo>
                  <a:cubicBezTo>
                    <a:pt x="271" y="390"/>
                    <a:pt x="229" y="430"/>
                    <a:pt x="181" y="43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20" name="Freeform 15"/>
            <p:cNvSpPr>
              <a:spLocks noEditPoints="1"/>
            </p:cNvSpPr>
            <p:nvPr userDrawn="1"/>
          </p:nvSpPr>
          <p:spPr bwMode="auto">
            <a:xfrm>
              <a:off x="7283450" y="6264275"/>
              <a:ext cx="222250" cy="301625"/>
            </a:xfrm>
            <a:custGeom>
              <a:avLst/>
              <a:gdLst>
                <a:gd name="T0" fmla="*/ 331 w 349"/>
                <a:gd name="T1" fmla="*/ 428 h 473"/>
                <a:gd name="T2" fmla="*/ 300 w 349"/>
                <a:gd name="T3" fmla="*/ 418 h 473"/>
                <a:gd name="T4" fmla="*/ 300 w 349"/>
                <a:gd name="T5" fmla="*/ 16 h 473"/>
                <a:gd name="T6" fmla="*/ 285 w 349"/>
                <a:gd name="T7" fmla="*/ 0 h 473"/>
                <a:gd name="T8" fmla="*/ 187 w 349"/>
                <a:gd name="T9" fmla="*/ 0 h 473"/>
                <a:gd name="T10" fmla="*/ 178 w 349"/>
                <a:gd name="T11" fmla="*/ 11 h 473"/>
                <a:gd name="T12" fmla="*/ 178 w 349"/>
                <a:gd name="T13" fmla="*/ 19 h 473"/>
                <a:gd name="T14" fmla="*/ 196 w 349"/>
                <a:gd name="T15" fmla="*/ 36 h 473"/>
                <a:gd name="T16" fmla="*/ 227 w 349"/>
                <a:gd name="T17" fmla="*/ 45 h 473"/>
                <a:gd name="T18" fmla="*/ 227 w 349"/>
                <a:gd name="T19" fmla="*/ 158 h 473"/>
                <a:gd name="T20" fmla="*/ 153 w 349"/>
                <a:gd name="T21" fmla="*/ 133 h 473"/>
                <a:gd name="T22" fmla="*/ 0 w 349"/>
                <a:gd name="T23" fmla="*/ 313 h 473"/>
                <a:gd name="T24" fmla="*/ 123 w 349"/>
                <a:gd name="T25" fmla="*/ 473 h 473"/>
                <a:gd name="T26" fmla="*/ 227 w 349"/>
                <a:gd name="T27" fmla="*/ 420 h 473"/>
                <a:gd name="T28" fmla="*/ 227 w 349"/>
                <a:gd name="T29" fmla="*/ 447 h 473"/>
                <a:gd name="T30" fmla="*/ 242 w 349"/>
                <a:gd name="T31" fmla="*/ 463 h 473"/>
                <a:gd name="T32" fmla="*/ 340 w 349"/>
                <a:gd name="T33" fmla="*/ 463 h 473"/>
                <a:gd name="T34" fmla="*/ 349 w 349"/>
                <a:gd name="T35" fmla="*/ 453 h 473"/>
                <a:gd name="T36" fmla="*/ 349 w 349"/>
                <a:gd name="T37" fmla="*/ 444 h 473"/>
                <a:gd name="T38" fmla="*/ 331 w 349"/>
                <a:gd name="T39" fmla="*/ 428 h 473"/>
                <a:gd name="T40" fmla="*/ 227 w 349"/>
                <a:gd name="T41" fmla="*/ 379 h 473"/>
                <a:gd name="T42" fmla="*/ 153 w 349"/>
                <a:gd name="T43" fmla="*/ 418 h 473"/>
                <a:gd name="T44" fmla="*/ 78 w 349"/>
                <a:gd name="T45" fmla="*/ 299 h 473"/>
                <a:gd name="T46" fmla="*/ 158 w 349"/>
                <a:gd name="T47" fmla="*/ 179 h 473"/>
                <a:gd name="T48" fmla="*/ 227 w 349"/>
                <a:gd name="T49" fmla="*/ 299 h 473"/>
                <a:gd name="T50" fmla="*/ 227 w 349"/>
                <a:gd name="T51" fmla="*/ 379 h 4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349" h="473">
                  <a:moveTo>
                    <a:pt x="331" y="428"/>
                  </a:moveTo>
                  <a:cubicBezTo>
                    <a:pt x="300" y="418"/>
                    <a:pt x="300" y="418"/>
                    <a:pt x="300" y="418"/>
                  </a:cubicBezTo>
                  <a:cubicBezTo>
                    <a:pt x="300" y="16"/>
                    <a:pt x="300" y="16"/>
                    <a:pt x="300" y="16"/>
                  </a:cubicBezTo>
                  <a:cubicBezTo>
                    <a:pt x="300" y="6"/>
                    <a:pt x="297" y="0"/>
                    <a:pt x="285" y="0"/>
                  </a:cubicBezTo>
                  <a:cubicBezTo>
                    <a:pt x="187" y="0"/>
                    <a:pt x="187" y="0"/>
                    <a:pt x="187" y="0"/>
                  </a:cubicBezTo>
                  <a:cubicBezTo>
                    <a:pt x="179" y="0"/>
                    <a:pt x="178" y="4"/>
                    <a:pt x="178" y="11"/>
                  </a:cubicBezTo>
                  <a:cubicBezTo>
                    <a:pt x="178" y="19"/>
                    <a:pt x="178" y="19"/>
                    <a:pt x="178" y="19"/>
                  </a:cubicBezTo>
                  <a:cubicBezTo>
                    <a:pt x="178" y="31"/>
                    <a:pt x="182" y="32"/>
                    <a:pt x="196" y="36"/>
                  </a:cubicBezTo>
                  <a:cubicBezTo>
                    <a:pt x="227" y="45"/>
                    <a:pt x="227" y="45"/>
                    <a:pt x="227" y="45"/>
                  </a:cubicBezTo>
                  <a:cubicBezTo>
                    <a:pt x="227" y="158"/>
                    <a:pt x="227" y="158"/>
                    <a:pt x="227" y="158"/>
                  </a:cubicBezTo>
                  <a:cubicBezTo>
                    <a:pt x="216" y="148"/>
                    <a:pt x="191" y="133"/>
                    <a:pt x="153" y="133"/>
                  </a:cubicBezTo>
                  <a:cubicBezTo>
                    <a:pt x="82" y="133"/>
                    <a:pt x="0" y="185"/>
                    <a:pt x="0" y="313"/>
                  </a:cubicBezTo>
                  <a:cubicBezTo>
                    <a:pt x="0" y="425"/>
                    <a:pt x="62" y="473"/>
                    <a:pt x="123" y="473"/>
                  </a:cubicBezTo>
                  <a:cubicBezTo>
                    <a:pt x="162" y="473"/>
                    <a:pt x="195" y="453"/>
                    <a:pt x="227" y="420"/>
                  </a:cubicBezTo>
                  <a:cubicBezTo>
                    <a:pt x="227" y="447"/>
                    <a:pt x="227" y="447"/>
                    <a:pt x="227" y="447"/>
                  </a:cubicBezTo>
                  <a:cubicBezTo>
                    <a:pt x="227" y="457"/>
                    <a:pt x="230" y="463"/>
                    <a:pt x="242" y="463"/>
                  </a:cubicBezTo>
                  <a:cubicBezTo>
                    <a:pt x="340" y="463"/>
                    <a:pt x="340" y="463"/>
                    <a:pt x="340" y="463"/>
                  </a:cubicBezTo>
                  <a:cubicBezTo>
                    <a:pt x="347" y="463"/>
                    <a:pt x="349" y="459"/>
                    <a:pt x="349" y="453"/>
                  </a:cubicBezTo>
                  <a:cubicBezTo>
                    <a:pt x="349" y="444"/>
                    <a:pt x="349" y="444"/>
                    <a:pt x="349" y="444"/>
                  </a:cubicBezTo>
                  <a:cubicBezTo>
                    <a:pt x="349" y="432"/>
                    <a:pt x="345" y="432"/>
                    <a:pt x="331" y="428"/>
                  </a:cubicBezTo>
                  <a:close/>
                  <a:moveTo>
                    <a:pt x="227" y="379"/>
                  </a:moveTo>
                  <a:cubicBezTo>
                    <a:pt x="206" y="401"/>
                    <a:pt x="182" y="418"/>
                    <a:pt x="153" y="418"/>
                  </a:cubicBezTo>
                  <a:cubicBezTo>
                    <a:pt x="100" y="418"/>
                    <a:pt x="78" y="362"/>
                    <a:pt x="78" y="299"/>
                  </a:cubicBezTo>
                  <a:cubicBezTo>
                    <a:pt x="78" y="225"/>
                    <a:pt x="110" y="179"/>
                    <a:pt x="158" y="179"/>
                  </a:cubicBezTo>
                  <a:cubicBezTo>
                    <a:pt x="209" y="179"/>
                    <a:pt x="227" y="229"/>
                    <a:pt x="227" y="299"/>
                  </a:cubicBezTo>
                  <a:lnTo>
                    <a:pt x="227" y="379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21" name="Freeform 16"/>
            <p:cNvSpPr>
              <a:spLocks noEditPoints="1"/>
            </p:cNvSpPr>
            <p:nvPr userDrawn="1"/>
          </p:nvSpPr>
          <p:spPr bwMode="auto">
            <a:xfrm>
              <a:off x="6816725" y="6348413"/>
              <a:ext cx="204788" cy="217488"/>
            </a:xfrm>
            <a:custGeom>
              <a:avLst/>
              <a:gdLst>
                <a:gd name="T0" fmla="*/ 168 w 322"/>
                <a:gd name="T1" fmla="*/ 0 h 340"/>
                <a:gd name="T2" fmla="*/ 0 w 322"/>
                <a:gd name="T3" fmla="*/ 178 h 340"/>
                <a:gd name="T4" fmla="*/ 154 w 322"/>
                <a:gd name="T5" fmla="*/ 340 h 340"/>
                <a:gd name="T6" fmla="*/ 322 w 322"/>
                <a:gd name="T7" fmla="*/ 162 h 340"/>
                <a:gd name="T8" fmla="*/ 168 w 322"/>
                <a:gd name="T9" fmla="*/ 0 h 340"/>
                <a:gd name="T10" fmla="*/ 162 w 322"/>
                <a:gd name="T11" fmla="*/ 294 h 340"/>
                <a:gd name="T12" fmla="*/ 76 w 322"/>
                <a:gd name="T13" fmla="*/ 170 h 340"/>
                <a:gd name="T14" fmla="*/ 162 w 322"/>
                <a:gd name="T15" fmla="*/ 46 h 340"/>
                <a:gd name="T16" fmla="*/ 248 w 322"/>
                <a:gd name="T17" fmla="*/ 170 h 340"/>
                <a:gd name="T18" fmla="*/ 162 w 322"/>
                <a:gd name="T19" fmla="*/ 294 h 3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22" h="340">
                  <a:moveTo>
                    <a:pt x="168" y="0"/>
                  </a:moveTo>
                  <a:cubicBezTo>
                    <a:pt x="56" y="0"/>
                    <a:pt x="0" y="86"/>
                    <a:pt x="0" y="178"/>
                  </a:cubicBezTo>
                  <a:cubicBezTo>
                    <a:pt x="0" y="264"/>
                    <a:pt x="48" y="340"/>
                    <a:pt x="154" y="340"/>
                  </a:cubicBezTo>
                  <a:cubicBezTo>
                    <a:pt x="266" y="340"/>
                    <a:pt x="322" y="254"/>
                    <a:pt x="322" y="162"/>
                  </a:cubicBezTo>
                  <a:cubicBezTo>
                    <a:pt x="322" y="76"/>
                    <a:pt x="273" y="0"/>
                    <a:pt x="168" y="0"/>
                  </a:cubicBezTo>
                  <a:close/>
                  <a:moveTo>
                    <a:pt x="162" y="294"/>
                  </a:moveTo>
                  <a:cubicBezTo>
                    <a:pt x="108" y="294"/>
                    <a:pt x="76" y="241"/>
                    <a:pt x="76" y="170"/>
                  </a:cubicBezTo>
                  <a:cubicBezTo>
                    <a:pt x="76" y="100"/>
                    <a:pt x="107" y="46"/>
                    <a:pt x="162" y="46"/>
                  </a:cubicBezTo>
                  <a:cubicBezTo>
                    <a:pt x="215" y="46"/>
                    <a:pt x="248" y="98"/>
                    <a:pt x="248" y="170"/>
                  </a:cubicBezTo>
                  <a:cubicBezTo>
                    <a:pt x="248" y="240"/>
                    <a:pt x="216" y="294"/>
                    <a:pt x="162" y="294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22" name="Freeform 17"/>
            <p:cNvSpPr>
              <a:spLocks/>
            </p:cNvSpPr>
            <p:nvPr userDrawn="1"/>
          </p:nvSpPr>
          <p:spPr bwMode="auto">
            <a:xfrm>
              <a:off x="8139113" y="6348413"/>
              <a:ext cx="155575" cy="217488"/>
            </a:xfrm>
            <a:custGeom>
              <a:avLst/>
              <a:gdLst>
                <a:gd name="T0" fmla="*/ 247 w 247"/>
                <a:gd name="T1" fmla="*/ 22 h 340"/>
                <a:gd name="T2" fmla="*/ 238 w 247"/>
                <a:gd name="T3" fmla="*/ 11 h 340"/>
                <a:gd name="T4" fmla="*/ 165 w 247"/>
                <a:gd name="T5" fmla="*/ 0 h 340"/>
                <a:gd name="T6" fmla="*/ 0 w 247"/>
                <a:gd name="T7" fmla="*/ 170 h 340"/>
                <a:gd name="T8" fmla="*/ 165 w 247"/>
                <a:gd name="T9" fmla="*/ 340 h 340"/>
                <a:gd name="T10" fmla="*/ 238 w 247"/>
                <a:gd name="T11" fmla="*/ 329 h 340"/>
                <a:gd name="T12" fmla="*/ 247 w 247"/>
                <a:gd name="T13" fmla="*/ 318 h 340"/>
                <a:gd name="T14" fmla="*/ 247 w 247"/>
                <a:gd name="T15" fmla="*/ 269 h 340"/>
                <a:gd name="T16" fmla="*/ 243 w 247"/>
                <a:gd name="T17" fmla="*/ 262 h 340"/>
                <a:gd name="T18" fmla="*/ 231 w 247"/>
                <a:gd name="T19" fmla="*/ 266 h 340"/>
                <a:gd name="T20" fmla="*/ 169 w 247"/>
                <a:gd name="T21" fmla="*/ 281 h 340"/>
                <a:gd name="T22" fmla="*/ 71 w 247"/>
                <a:gd name="T23" fmla="*/ 170 h 340"/>
                <a:gd name="T24" fmla="*/ 169 w 247"/>
                <a:gd name="T25" fmla="*/ 59 h 340"/>
                <a:gd name="T26" fmla="*/ 231 w 247"/>
                <a:gd name="T27" fmla="*/ 74 h 340"/>
                <a:gd name="T28" fmla="*/ 243 w 247"/>
                <a:gd name="T29" fmla="*/ 78 h 340"/>
                <a:gd name="T30" fmla="*/ 247 w 247"/>
                <a:gd name="T31" fmla="*/ 71 h 340"/>
                <a:gd name="T32" fmla="*/ 247 w 247"/>
                <a:gd name="T33" fmla="*/ 22 h 3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247" h="340">
                  <a:moveTo>
                    <a:pt x="247" y="22"/>
                  </a:moveTo>
                  <a:cubicBezTo>
                    <a:pt x="247" y="14"/>
                    <a:pt x="245" y="14"/>
                    <a:pt x="238" y="11"/>
                  </a:cubicBezTo>
                  <a:cubicBezTo>
                    <a:pt x="222" y="5"/>
                    <a:pt x="194" y="0"/>
                    <a:pt x="165" y="0"/>
                  </a:cubicBezTo>
                  <a:cubicBezTo>
                    <a:pt x="34" y="0"/>
                    <a:pt x="0" y="92"/>
                    <a:pt x="0" y="170"/>
                  </a:cubicBezTo>
                  <a:cubicBezTo>
                    <a:pt x="0" y="249"/>
                    <a:pt x="33" y="340"/>
                    <a:pt x="165" y="340"/>
                  </a:cubicBezTo>
                  <a:cubicBezTo>
                    <a:pt x="194" y="340"/>
                    <a:pt x="222" y="335"/>
                    <a:pt x="238" y="329"/>
                  </a:cubicBezTo>
                  <a:cubicBezTo>
                    <a:pt x="245" y="326"/>
                    <a:pt x="247" y="326"/>
                    <a:pt x="247" y="318"/>
                  </a:cubicBezTo>
                  <a:cubicBezTo>
                    <a:pt x="247" y="269"/>
                    <a:pt x="247" y="269"/>
                    <a:pt x="247" y="269"/>
                  </a:cubicBezTo>
                  <a:cubicBezTo>
                    <a:pt x="247" y="264"/>
                    <a:pt x="246" y="262"/>
                    <a:pt x="243" y="262"/>
                  </a:cubicBezTo>
                  <a:cubicBezTo>
                    <a:pt x="241" y="262"/>
                    <a:pt x="237" y="264"/>
                    <a:pt x="231" y="266"/>
                  </a:cubicBezTo>
                  <a:cubicBezTo>
                    <a:pt x="221" y="271"/>
                    <a:pt x="199" y="281"/>
                    <a:pt x="169" y="281"/>
                  </a:cubicBezTo>
                  <a:cubicBezTo>
                    <a:pt x="108" y="281"/>
                    <a:pt x="71" y="244"/>
                    <a:pt x="71" y="170"/>
                  </a:cubicBezTo>
                  <a:cubicBezTo>
                    <a:pt x="71" y="95"/>
                    <a:pt x="108" y="59"/>
                    <a:pt x="169" y="59"/>
                  </a:cubicBezTo>
                  <a:cubicBezTo>
                    <a:pt x="199" y="59"/>
                    <a:pt x="221" y="69"/>
                    <a:pt x="231" y="74"/>
                  </a:cubicBezTo>
                  <a:cubicBezTo>
                    <a:pt x="237" y="76"/>
                    <a:pt x="241" y="78"/>
                    <a:pt x="243" y="78"/>
                  </a:cubicBezTo>
                  <a:cubicBezTo>
                    <a:pt x="246" y="78"/>
                    <a:pt x="247" y="76"/>
                    <a:pt x="247" y="71"/>
                  </a:cubicBezTo>
                  <a:lnTo>
                    <a:pt x="247" y="2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23" name="Freeform 18"/>
            <p:cNvSpPr>
              <a:spLocks/>
            </p:cNvSpPr>
            <p:nvPr userDrawn="1"/>
          </p:nvSpPr>
          <p:spPr bwMode="auto">
            <a:xfrm>
              <a:off x="7542213" y="6354763"/>
              <a:ext cx="200025" cy="211138"/>
            </a:xfrm>
            <a:custGeom>
              <a:avLst/>
              <a:gdLst>
                <a:gd name="T0" fmla="*/ 9 w 317"/>
                <a:gd name="T1" fmla="*/ 0 h 330"/>
                <a:gd name="T2" fmla="*/ 0 w 317"/>
                <a:gd name="T3" fmla="*/ 10 h 330"/>
                <a:gd name="T4" fmla="*/ 0 w 317"/>
                <a:gd name="T5" fmla="*/ 19 h 330"/>
                <a:gd name="T6" fmla="*/ 18 w 317"/>
                <a:gd name="T7" fmla="*/ 35 h 330"/>
                <a:gd name="T8" fmla="*/ 49 w 317"/>
                <a:gd name="T9" fmla="*/ 44 h 330"/>
                <a:gd name="T10" fmla="*/ 49 w 317"/>
                <a:gd name="T11" fmla="*/ 193 h 330"/>
                <a:gd name="T12" fmla="*/ 152 w 317"/>
                <a:gd name="T13" fmla="*/ 330 h 330"/>
                <a:gd name="T14" fmla="*/ 247 w 317"/>
                <a:gd name="T15" fmla="*/ 280 h 330"/>
                <a:gd name="T16" fmla="*/ 249 w 317"/>
                <a:gd name="T17" fmla="*/ 280 h 330"/>
                <a:gd name="T18" fmla="*/ 249 w 317"/>
                <a:gd name="T19" fmla="*/ 312 h 330"/>
                <a:gd name="T20" fmla="*/ 257 w 317"/>
                <a:gd name="T21" fmla="*/ 320 h 330"/>
                <a:gd name="T22" fmla="*/ 309 w 317"/>
                <a:gd name="T23" fmla="*/ 320 h 330"/>
                <a:gd name="T24" fmla="*/ 317 w 317"/>
                <a:gd name="T25" fmla="*/ 312 h 330"/>
                <a:gd name="T26" fmla="*/ 317 w 317"/>
                <a:gd name="T27" fmla="*/ 8 h 330"/>
                <a:gd name="T28" fmla="*/ 309 w 317"/>
                <a:gd name="T29" fmla="*/ 0 h 330"/>
                <a:gd name="T30" fmla="*/ 255 w 317"/>
                <a:gd name="T31" fmla="*/ 0 h 330"/>
                <a:gd name="T32" fmla="*/ 247 w 317"/>
                <a:gd name="T33" fmla="*/ 8 h 330"/>
                <a:gd name="T34" fmla="*/ 247 w 317"/>
                <a:gd name="T35" fmla="*/ 226 h 330"/>
                <a:gd name="T36" fmla="*/ 173 w 317"/>
                <a:gd name="T37" fmla="*/ 268 h 330"/>
                <a:gd name="T38" fmla="*/ 119 w 317"/>
                <a:gd name="T39" fmla="*/ 173 h 330"/>
                <a:gd name="T40" fmla="*/ 119 w 317"/>
                <a:gd name="T41" fmla="*/ 8 h 330"/>
                <a:gd name="T42" fmla="*/ 111 w 317"/>
                <a:gd name="T43" fmla="*/ 0 h 330"/>
                <a:gd name="T44" fmla="*/ 9 w 317"/>
                <a:gd name="T45" fmla="*/ 0 h 3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317" h="330">
                  <a:moveTo>
                    <a:pt x="9" y="0"/>
                  </a:moveTo>
                  <a:cubicBezTo>
                    <a:pt x="1" y="0"/>
                    <a:pt x="0" y="4"/>
                    <a:pt x="0" y="10"/>
                  </a:cubicBezTo>
                  <a:cubicBezTo>
                    <a:pt x="0" y="19"/>
                    <a:pt x="0" y="19"/>
                    <a:pt x="0" y="19"/>
                  </a:cubicBezTo>
                  <a:cubicBezTo>
                    <a:pt x="0" y="31"/>
                    <a:pt x="4" y="31"/>
                    <a:pt x="18" y="35"/>
                  </a:cubicBezTo>
                  <a:cubicBezTo>
                    <a:pt x="49" y="44"/>
                    <a:pt x="49" y="44"/>
                    <a:pt x="49" y="44"/>
                  </a:cubicBezTo>
                  <a:cubicBezTo>
                    <a:pt x="49" y="193"/>
                    <a:pt x="49" y="193"/>
                    <a:pt x="49" y="193"/>
                  </a:cubicBezTo>
                  <a:cubicBezTo>
                    <a:pt x="49" y="306"/>
                    <a:pt x="99" y="330"/>
                    <a:pt x="152" y="330"/>
                  </a:cubicBezTo>
                  <a:cubicBezTo>
                    <a:pt x="194" y="330"/>
                    <a:pt x="221" y="314"/>
                    <a:pt x="247" y="280"/>
                  </a:cubicBezTo>
                  <a:cubicBezTo>
                    <a:pt x="249" y="280"/>
                    <a:pt x="249" y="280"/>
                    <a:pt x="249" y="280"/>
                  </a:cubicBezTo>
                  <a:cubicBezTo>
                    <a:pt x="249" y="312"/>
                    <a:pt x="249" y="312"/>
                    <a:pt x="249" y="312"/>
                  </a:cubicBezTo>
                  <a:cubicBezTo>
                    <a:pt x="249" y="318"/>
                    <a:pt x="251" y="320"/>
                    <a:pt x="257" y="320"/>
                  </a:cubicBezTo>
                  <a:cubicBezTo>
                    <a:pt x="309" y="320"/>
                    <a:pt x="309" y="320"/>
                    <a:pt x="309" y="320"/>
                  </a:cubicBezTo>
                  <a:cubicBezTo>
                    <a:pt x="315" y="320"/>
                    <a:pt x="317" y="318"/>
                    <a:pt x="317" y="312"/>
                  </a:cubicBezTo>
                  <a:cubicBezTo>
                    <a:pt x="317" y="8"/>
                    <a:pt x="317" y="8"/>
                    <a:pt x="317" y="8"/>
                  </a:cubicBezTo>
                  <a:cubicBezTo>
                    <a:pt x="317" y="2"/>
                    <a:pt x="315" y="0"/>
                    <a:pt x="309" y="0"/>
                  </a:cubicBezTo>
                  <a:cubicBezTo>
                    <a:pt x="255" y="0"/>
                    <a:pt x="255" y="0"/>
                    <a:pt x="255" y="0"/>
                  </a:cubicBezTo>
                  <a:cubicBezTo>
                    <a:pt x="249" y="0"/>
                    <a:pt x="247" y="2"/>
                    <a:pt x="247" y="8"/>
                  </a:cubicBezTo>
                  <a:cubicBezTo>
                    <a:pt x="247" y="226"/>
                    <a:pt x="247" y="226"/>
                    <a:pt x="247" y="226"/>
                  </a:cubicBezTo>
                  <a:cubicBezTo>
                    <a:pt x="227" y="255"/>
                    <a:pt x="202" y="268"/>
                    <a:pt x="173" y="268"/>
                  </a:cubicBezTo>
                  <a:cubicBezTo>
                    <a:pt x="122" y="268"/>
                    <a:pt x="119" y="231"/>
                    <a:pt x="119" y="173"/>
                  </a:cubicBezTo>
                  <a:cubicBezTo>
                    <a:pt x="119" y="8"/>
                    <a:pt x="119" y="8"/>
                    <a:pt x="119" y="8"/>
                  </a:cubicBezTo>
                  <a:cubicBezTo>
                    <a:pt x="119" y="2"/>
                    <a:pt x="116" y="0"/>
                    <a:pt x="111" y="0"/>
                  </a:cubicBezTo>
                  <a:lnTo>
                    <a:pt x="9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24" name="Freeform 19"/>
            <p:cNvSpPr>
              <a:spLocks/>
            </p:cNvSpPr>
            <p:nvPr userDrawn="1"/>
          </p:nvSpPr>
          <p:spPr bwMode="auto">
            <a:xfrm>
              <a:off x="7799388" y="6348413"/>
              <a:ext cx="295275" cy="211138"/>
            </a:xfrm>
            <a:custGeom>
              <a:avLst/>
              <a:gdLst>
                <a:gd name="T0" fmla="*/ 0 w 467"/>
                <a:gd name="T1" fmla="*/ 322 h 330"/>
                <a:gd name="T2" fmla="*/ 8 w 467"/>
                <a:gd name="T3" fmla="*/ 330 h 330"/>
                <a:gd name="T4" fmla="*/ 62 w 467"/>
                <a:gd name="T5" fmla="*/ 330 h 330"/>
                <a:gd name="T6" fmla="*/ 70 w 467"/>
                <a:gd name="T7" fmla="*/ 322 h 330"/>
                <a:gd name="T8" fmla="*/ 70 w 467"/>
                <a:gd name="T9" fmla="*/ 104 h 330"/>
                <a:gd name="T10" fmla="*/ 145 w 467"/>
                <a:gd name="T11" fmla="*/ 62 h 330"/>
                <a:gd name="T12" fmla="*/ 198 w 467"/>
                <a:gd name="T13" fmla="*/ 157 h 330"/>
                <a:gd name="T14" fmla="*/ 198 w 467"/>
                <a:gd name="T15" fmla="*/ 322 h 330"/>
                <a:gd name="T16" fmla="*/ 206 w 467"/>
                <a:gd name="T17" fmla="*/ 330 h 330"/>
                <a:gd name="T18" fmla="*/ 261 w 467"/>
                <a:gd name="T19" fmla="*/ 330 h 330"/>
                <a:gd name="T20" fmla="*/ 268 w 467"/>
                <a:gd name="T21" fmla="*/ 322 h 330"/>
                <a:gd name="T22" fmla="*/ 268 w 467"/>
                <a:gd name="T23" fmla="*/ 104 h 330"/>
                <a:gd name="T24" fmla="*/ 343 w 467"/>
                <a:gd name="T25" fmla="*/ 62 h 330"/>
                <a:gd name="T26" fmla="*/ 397 w 467"/>
                <a:gd name="T27" fmla="*/ 157 h 330"/>
                <a:gd name="T28" fmla="*/ 397 w 467"/>
                <a:gd name="T29" fmla="*/ 322 h 330"/>
                <a:gd name="T30" fmla="*/ 405 w 467"/>
                <a:gd name="T31" fmla="*/ 330 h 330"/>
                <a:gd name="T32" fmla="*/ 459 w 467"/>
                <a:gd name="T33" fmla="*/ 330 h 330"/>
                <a:gd name="T34" fmla="*/ 467 w 467"/>
                <a:gd name="T35" fmla="*/ 322 h 330"/>
                <a:gd name="T36" fmla="*/ 467 w 467"/>
                <a:gd name="T37" fmla="*/ 137 h 330"/>
                <a:gd name="T38" fmla="*/ 363 w 467"/>
                <a:gd name="T39" fmla="*/ 0 h 330"/>
                <a:gd name="T40" fmla="*/ 253 w 467"/>
                <a:gd name="T41" fmla="*/ 54 h 330"/>
                <a:gd name="T42" fmla="*/ 165 w 467"/>
                <a:gd name="T43" fmla="*/ 0 h 330"/>
                <a:gd name="T44" fmla="*/ 70 w 467"/>
                <a:gd name="T45" fmla="*/ 50 h 330"/>
                <a:gd name="T46" fmla="*/ 68 w 467"/>
                <a:gd name="T47" fmla="*/ 50 h 330"/>
                <a:gd name="T48" fmla="*/ 68 w 467"/>
                <a:gd name="T49" fmla="*/ 18 h 330"/>
                <a:gd name="T50" fmla="*/ 60 w 467"/>
                <a:gd name="T51" fmla="*/ 10 h 330"/>
                <a:gd name="T52" fmla="*/ 8 w 467"/>
                <a:gd name="T53" fmla="*/ 10 h 330"/>
                <a:gd name="T54" fmla="*/ 0 w 467"/>
                <a:gd name="T55" fmla="*/ 18 h 330"/>
                <a:gd name="T56" fmla="*/ 0 w 467"/>
                <a:gd name="T57" fmla="*/ 322 h 3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467" h="330">
                  <a:moveTo>
                    <a:pt x="0" y="322"/>
                  </a:moveTo>
                  <a:cubicBezTo>
                    <a:pt x="0" y="328"/>
                    <a:pt x="2" y="330"/>
                    <a:pt x="8" y="330"/>
                  </a:cubicBezTo>
                  <a:cubicBezTo>
                    <a:pt x="62" y="330"/>
                    <a:pt x="62" y="330"/>
                    <a:pt x="62" y="330"/>
                  </a:cubicBezTo>
                  <a:cubicBezTo>
                    <a:pt x="68" y="330"/>
                    <a:pt x="70" y="328"/>
                    <a:pt x="70" y="322"/>
                  </a:cubicBezTo>
                  <a:cubicBezTo>
                    <a:pt x="70" y="104"/>
                    <a:pt x="70" y="104"/>
                    <a:pt x="70" y="104"/>
                  </a:cubicBezTo>
                  <a:cubicBezTo>
                    <a:pt x="91" y="75"/>
                    <a:pt x="115" y="62"/>
                    <a:pt x="145" y="62"/>
                  </a:cubicBezTo>
                  <a:cubicBezTo>
                    <a:pt x="196" y="62"/>
                    <a:pt x="198" y="99"/>
                    <a:pt x="198" y="157"/>
                  </a:cubicBezTo>
                  <a:cubicBezTo>
                    <a:pt x="198" y="322"/>
                    <a:pt x="198" y="322"/>
                    <a:pt x="198" y="322"/>
                  </a:cubicBezTo>
                  <a:cubicBezTo>
                    <a:pt x="198" y="328"/>
                    <a:pt x="200" y="330"/>
                    <a:pt x="206" y="330"/>
                  </a:cubicBezTo>
                  <a:cubicBezTo>
                    <a:pt x="261" y="330"/>
                    <a:pt x="261" y="330"/>
                    <a:pt x="261" y="330"/>
                  </a:cubicBezTo>
                  <a:cubicBezTo>
                    <a:pt x="267" y="330"/>
                    <a:pt x="268" y="328"/>
                    <a:pt x="268" y="322"/>
                  </a:cubicBezTo>
                  <a:cubicBezTo>
                    <a:pt x="268" y="104"/>
                    <a:pt x="268" y="104"/>
                    <a:pt x="268" y="104"/>
                  </a:cubicBezTo>
                  <a:cubicBezTo>
                    <a:pt x="289" y="75"/>
                    <a:pt x="313" y="62"/>
                    <a:pt x="343" y="62"/>
                  </a:cubicBezTo>
                  <a:cubicBezTo>
                    <a:pt x="394" y="62"/>
                    <a:pt x="397" y="99"/>
                    <a:pt x="397" y="157"/>
                  </a:cubicBezTo>
                  <a:cubicBezTo>
                    <a:pt x="397" y="322"/>
                    <a:pt x="397" y="322"/>
                    <a:pt x="397" y="322"/>
                  </a:cubicBezTo>
                  <a:cubicBezTo>
                    <a:pt x="397" y="328"/>
                    <a:pt x="399" y="330"/>
                    <a:pt x="405" y="330"/>
                  </a:cubicBezTo>
                  <a:cubicBezTo>
                    <a:pt x="459" y="330"/>
                    <a:pt x="459" y="330"/>
                    <a:pt x="459" y="330"/>
                  </a:cubicBezTo>
                  <a:cubicBezTo>
                    <a:pt x="465" y="330"/>
                    <a:pt x="467" y="328"/>
                    <a:pt x="467" y="322"/>
                  </a:cubicBezTo>
                  <a:cubicBezTo>
                    <a:pt x="467" y="137"/>
                    <a:pt x="467" y="137"/>
                    <a:pt x="467" y="137"/>
                  </a:cubicBezTo>
                  <a:cubicBezTo>
                    <a:pt x="467" y="23"/>
                    <a:pt x="417" y="0"/>
                    <a:pt x="363" y="0"/>
                  </a:cubicBezTo>
                  <a:cubicBezTo>
                    <a:pt x="316" y="0"/>
                    <a:pt x="283" y="18"/>
                    <a:pt x="253" y="54"/>
                  </a:cubicBezTo>
                  <a:cubicBezTo>
                    <a:pt x="235" y="12"/>
                    <a:pt x="201" y="0"/>
                    <a:pt x="165" y="0"/>
                  </a:cubicBezTo>
                  <a:cubicBezTo>
                    <a:pt x="124" y="0"/>
                    <a:pt x="97" y="16"/>
                    <a:pt x="70" y="50"/>
                  </a:cubicBezTo>
                  <a:cubicBezTo>
                    <a:pt x="68" y="50"/>
                    <a:pt x="68" y="50"/>
                    <a:pt x="68" y="50"/>
                  </a:cubicBezTo>
                  <a:cubicBezTo>
                    <a:pt x="68" y="18"/>
                    <a:pt x="68" y="18"/>
                    <a:pt x="68" y="18"/>
                  </a:cubicBezTo>
                  <a:cubicBezTo>
                    <a:pt x="68" y="12"/>
                    <a:pt x="65" y="10"/>
                    <a:pt x="60" y="10"/>
                  </a:cubicBezTo>
                  <a:cubicBezTo>
                    <a:pt x="8" y="10"/>
                    <a:pt x="8" y="10"/>
                    <a:pt x="8" y="10"/>
                  </a:cubicBezTo>
                  <a:cubicBezTo>
                    <a:pt x="2" y="10"/>
                    <a:pt x="0" y="12"/>
                    <a:pt x="0" y="18"/>
                  </a:cubicBezTo>
                  <a:lnTo>
                    <a:pt x="0" y="32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</p:grpSp>
    </p:spTree>
    <p:extLst>
      <p:ext uri="{BB962C8B-B14F-4D97-AF65-F5344CB8AC3E}">
        <p14:creationId xmlns:p14="http://schemas.microsoft.com/office/powerpoint/2010/main" val="18303339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emf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522000" y="1004344"/>
            <a:ext cx="8100000" cy="5334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/>
          <a:p>
            <a:r>
              <a:rPr lang="nl-NL" dirty="0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522000" y="1814635"/>
            <a:ext cx="8100000" cy="412536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nl-NL" dirty="0"/>
              <a:t>Klik om de modelstijlen te bewerken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1494000" y="6414409"/>
            <a:ext cx="1080000" cy="1524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lnSpc>
                <a:spcPts val="1200"/>
              </a:lnSpc>
              <a:defRPr sz="1000">
                <a:solidFill>
                  <a:schemeClr val="accent1"/>
                </a:solidFill>
              </a:defRPr>
            </a:lvl1pPr>
          </a:lstStyle>
          <a:p>
            <a:r>
              <a:rPr lang="nl-NL"/>
              <a:t>03-06-2023</a:t>
            </a:r>
            <a:endParaRPr lang="nl-NL" dirty="0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2790000" y="6414409"/>
            <a:ext cx="3960000" cy="1524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lnSpc>
                <a:spcPts val="1200"/>
              </a:lnSpc>
              <a:defRPr sz="1000">
                <a:solidFill>
                  <a:schemeClr val="accent1"/>
                </a:solidFill>
              </a:defRPr>
            </a:lvl1pPr>
          </a:lstStyle>
          <a:p>
            <a:r>
              <a:rPr lang="nl-NL"/>
              <a:t>Nefrotisch Syndroom</a:t>
            </a:r>
            <a:endParaRPr lang="nl-NL" dirty="0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522000" y="6414409"/>
            <a:ext cx="810000" cy="1524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lnSpc>
                <a:spcPts val="1200"/>
              </a:lnSpc>
              <a:defRPr sz="1000">
                <a:solidFill>
                  <a:schemeClr val="accent1"/>
                </a:solidFill>
              </a:defRPr>
            </a:lvl1pPr>
          </a:lstStyle>
          <a:p>
            <a:r>
              <a:rPr lang="nl-NL"/>
              <a:t>Pagina </a:t>
            </a:r>
            <a:fld id="{7FC9B413-936F-403B-BC98-20250EBFF374}" type="slidenum">
              <a:rPr lang="nl-NL" smtClean="0"/>
              <a:pPr/>
              <a:t>‹nr.›</a:t>
            </a:fld>
            <a:endParaRPr lang="nl-NL" dirty="0"/>
          </a:p>
        </p:txBody>
      </p:sp>
      <p:sp>
        <p:nvSpPr>
          <p:cNvPr id="7" name="Rechthoek 6"/>
          <p:cNvSpPr/>
          <p:nvPr/>
        </p:nvSpPr>
        <p:spPr>
          <a:xfrm>
            <a:off x="522000" y="594000"/>
            <a:ext cx="8100000" cy="504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8" name="Rechthoek 17"/>
          <p:cNvSpPr/>
          <p:nvPr/>
        </p:nvSpPr>
        <p:spPr>
          <a:xfrm>
            <a:off x="522000" y="6264000"/>
            <a:ext cx="8100000" cy="10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19" name="Afbeelding 18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00000" y="6415200"/>
            <a:ext cx="1104790" cy="136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10126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6" r:id="rId2"/>
    <p:sldLayoutId id="2147483650" r:id="rId3"/>
    <p:sldLayoutId id="2147483660" r:id="rId4"/>
    <p:sldLayoutId id="2147483652" r:id="rId5"/>
    <p:sldLayoutId id="2147483661" r:id="rId6"/>
    <p:sldLayoutId id="2147483662" r:id="rId7"/>
    <p:sldLayoutId id="2147483663" r:id="rId8"/>
    <p:sldLayoutId id="2147483664" r:id="rId9"/>
    <p:sldLayoutId id="2147483665" r:id="rId10"/>
  </p:sldLayoutIdLst>
  <p:hf sldNum="0" hdr="0"/>
  <p:txStyles>
    <p:titleStyle>
      <a:lvl1pPr algn="l" defTabSz="914400" rtl="0" eaLnBrk="1" latinLnBrk="0" hangingPunct="1">
        <a:lnSpc>
          <a:spcPts val="4200"/>
        </a:lnSpc>
        <a:spcBef>
          <a:spcPct val="0"/>
        </a:spcBef>
        <a:buNone/>
        <a:defRPr sz="4000" b="1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2263" indent="-322263" algn="l" defTabSz="914400" rtl="0" eaLnBrk="1" latinLnBrk="0" hangingPunct="1">
        <a:lnSpc>
          <a:spcPts val="2500"/>
        </a:lnSpc>
        <a:spcBef>
          <a:spcPts val="0"/>
        </a:spcBef>
        <a:buClr>
          <a:schemeClr val="tx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647700" indent="-325438" algn="l" defTabSz="914400" rtl="0" eaLnBrk="1" latinLnBrk="0" hangingPunct="1">
        <a:lnSpc>
          <a:spcPts val="2500"/>
        </a:lnSpc>
        <a:spcBef>
          <a:spcPts val="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69963" indent="-323850" algn="l" defTabSz="914400" rtl="0" eaLnBrk="1" latinLnBrk="0" hangingPunct="1">
        <a:lnSpc>
          <a:spcPts val="2500"/>
        </a:lnSpc>
        <a:spcBef>
          <a:spcPts val="0"/>
        </a:spcBef>
        <a:buClr>
          <a:schemeClr val="tx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293813" indent="-322263" algn="l" defTabSz="914400" rtl="0" eaLnBrk="1" latinLnBrk="0" hangingPunct="1">
        <a:lnSpc>
          <a:spcPts val="2500"/>
        </a:lnSpc>
        <a:spcBef>
          <a:spcPts val="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19250" indent="-323850" algn="l" defTabSz="914400" rtl="0" eaLnBrk="1" latinLnBrk="0" hangingPunct="1">
        <a:lnSpc>
          <a:spcPts val="2500"/>
        </a:lnSpc>
        <a:spcBef>
          <a:spcPts val="0"/>
        </a:spcBef>
        <a:buClr>
          <a:schemeClr val="tx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827584" y="692696"/>
            <a:ext cx="7452000" cy="3024336"/>
          </a:xfrm>
        </p:spPr>
        <p:txBody>
          <a:bodyPr/>
          <a:lstStyle/>
          <a:p>
            <a:pPr algn="ctr"/>
            <a:br>
              <a:rPr lang="nl-NL" dirty="0"/>
            </a:br>
            <a:br>
              <a:rPr lang="nl-NL" dirty="0"/>
            </a:br>
            <a:r>
              <a:rPr lang="nl-NL" dirty="0"/>
              <a:t>Dieet bij het nefrotisch syndroom</a:t>
            </a:r>
          </a:p>
        </p:txBody>
      </p:sp>
      <p:sp>
        <p:nvSpPr>
          <p:cNvPr id="5" name="Tekstvak 4"/>
          <p:cNvSpPr txBox="1"/>
          <p:nvPr/>
        </p:nvSpPr>
        <p:spPr>
          <a:xfrm>
            <a:off x="852244" y="5427093"/>
            <a:ext cx="684076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2000" b="1" dirty="0">
                <a:solidFill>
                  <a:schemeClr val="accent1">
                    <a:lumMod val="75000"/>
                  </a:schemeClr>
                </a:solidFill>
              </a:rPr>
              <a:t>Anne-Els van de Logt – Nefroloog</a:t>
            </a:r>
          </a:p>
          <a:p>
            <a:pPr algn="ctr"/>
            <a:r>
              <a:rPr lang="nl-NL" sz="2000" b="1" dirty="0">
                <a:solidFill>
                  <a:schemeClr val="accent1">
                    <a:lumMod val="75000"/>
                  </a:schemeClr>
                </a:solidFill>
              </a:rPr>
              <a:t>03-06-2023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764704"/>
            <a:ext cx="8100000" cy="533400"/>
          </a:xfrm>
        </p:spPr>
        <p:txBody>
          <a:bodyPr/>
          <a:lstStyle/>
          <a:p>
            <a:r>
              <a:rPr lang="en-US" dirty="0" err="1"/>
              <a:t>Casuïstiek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2000" y="1412777"/>
            <a:ext cx="8100000" cy="4527224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Casus 2</a:t>
            </a:r>
          </a:p>
          <a:p>
            <a:r>
              <a:rPr lang="en-US" dirty="0" err="1"/>
              <a:t>Vrouw</a:t>
            </a:r>
            <a:r>
              <a:rPr lang="en-US" dirty="0"/>
              <a:t> 34 </a:t>
            </a:r>
            <a:r>
              <a:rPr lang="en-US" dirty="0" err="1"/>
              <a:t>jaar</a:t>
            </a:r>
            <a:endParaRPr lang="en-US" dirty="0"/>
          </a:p>
          <a:p>
            <a:r>
              <a:rPr lang="en-US" dirty="0" err="1"/>
              <a:t>Vrij</a:t>
            </a:r>
            <a:r>
              <a:rPr lang="en-US" dirty="0"/>
              <a:t> </a:t>
            </a:r>
            <a:r>
              <a:rPr lang="en-US" dirty="0" err="1"/>
              <a:t>acuut</a:t>
            </a:r>
            <a:r>
              <a:rPr lang="en-US" dirty="0"/>
              <a:t> </a:t>
            </a:r>
            <a:r>
              <a:rPr lang="en-US" dirty="0" err="1"/>
              <a:t>oedeem</a:t>
            </a:r>
            <a:r>
              <a:rPr lang="en-US" dirty="0"/>
              <a:t> </a:t>
            </a:r>
            <a:r>
              <a:rPr lang="en-US" dirty="0" err="1"/>
              <a:t>aan</a:t>
            </a:r>
            <a:r>
              <a:rPr lang="en-US" dirty="0"/>
              <a:t> </a:t>
            </a:r>
            <a:r>
              <a:rPr lang="en-US" dirty="0" err="1"/>
              <a:t>benen</a:t>
            </a:r>
            <a:r>
              <a:rPr lang="en-US" dirty="0"/>
              <a:t>, </a:t>
            </a:r>
            <a:r>
              <a:rPr lang="en-US" dirty="0" err="1"/>
              <a:t>buik</a:t>
            </a:r>
            <a:r>
              <a:rPr lang="en-US" dirty="0"/>
              <a:t>, </a:t>
            </a:r>
            <a:r>
              <a:rPr lang="en-US" dirty="0" err="1"/>
              <a:t>gelaat</a:t>
            </a:r>
            <a:r>
              <a:rPr lang="en-US" dirty="0"/>
              <a:t>. </a:t>
            </a:r>
            <a:r>
              <a:rPr lang="en-US" dirty="0" err="1"/>
              <a:t>Gewichtstoename</a:t>
            </a:r>
            <a:r>
              <a:rPr lang="en-US" dirty="0"/>
              <a:t> van 62 </a:t>
            </a:r>
            <a:r>
              <a:rPr lang="en-US" dirty="0" err="1"/>
              <a:t>naar</a:t>
            </a:r>
            <a:r>
              <a:rPr lang="en-US" dirty="0"/>
              <a:t> 81 kg in </a:t>
            </a:r>
            <a:r>
              <a:rPr lang="en-US" dirty="0" err="1"/>
              <a:t>paar</a:t>
            </a:r>
            <a:r>
              <a:rPr lang="en-US" dirty="0"/>
              <a:t> </a:t>
            </a:r>
            <a:r>
              <a:rPr lang="en-US" dirty="0" err="1"/>
              <a:t>weken</a:t>
            </a:r>
            <a:r>
              <a:rPr lang="en-US" dirty="0"/>
              <a:t> </a:t>
            </a:r>
            <a:r>
              <a:rPr lang="en-US" dirty="0" err="1"/>
              <a:t>tijd</a:t>
            </a:r>
            <a:r>
              <a:rPr lang="en-US" dirty="0"/>
              <a:t>. </a:t>
            </a:r>
            <a:r>
              <a:rPr lang="en-US" dirty="0" err="1"/>
              <a:t>Vol</a:t>
            </a:r>
            <a:r>
              <a:rPr lang="en-US" dirty="0"/>
              <a:t> </a:t>
            </a:r>
            <a:r>
              <a:rPr lang="en-US" dirty="0" err="1"/>
              <a:t>gevoel</a:t>
            </a:r>
            <a:r>
              <a:rPr lang="en-US" dirty="0"/>
              <a:t> in </a:t>
            </a:r>
            <a:r>
              <a:rPr lang="en-US" dirty="0" err="1"/>
              <a:t>buik</a:t>
            </a:r>
            <a:r>
              <a:rPr lang="en-US" dirty="0"/>
              <a:t>, </a:t>
            </a:r>
            <a:r>
              <a:rPr lang="en-US" dirty="0" err="1"/>
              <a:t>buikpijn</a:t>
            </a:r>
            <a:r>
              <a:rPr lang="en-US" dirty="0"/>
              <a:t>. </a:t>
            </a:r>
          </a:p>
          <a:p>
            <a:r>
              <a:rPr lang="en-US" dirty="0"/>
              <a:t>Lich Oz: RR 140/92 mmHg, </a:t>
            </a:r>
            <a:r>
              <a:rPr lang="en-US" dirty="0" err="1"/>
              <a:t>massaal</a:t>
            </a:r>
            <a:r>
              <a:rPr lang="en-US" dirty="0"/>
              <a:t> </a:t>
            </a:r>
            <a:r>
              <a:rPr lang="en-US" dirty="0" err="1"/>
              <a:t>oedemen</a:t>
            </a:r>
            <a:endParaRPr lang="en-US" dirty="0"/>
          </a:p>
          <a:p>
            <a:r>
              <a:rPr lang="en-US" dirty="0"/>
              <a:t>Lab: </a:t>
            </a:r>
            <a:r>
              <a:rPr lang="en-US" dirty="0" err="1"/>
              <a:t>albumine</a:t>
            </a:r>
            <a:r>
              <a:rPr lang="en-US" dirty="0"/>
              <a:t> 8 g/l; </a:t>
            </a:r>
            <a:r>
              <a:rPr lang="en-US" dirty="0" err="1"/>
              <a:t>kreatinine</a:t>
            </a:r>
            <a:r>
              <a:rPr lang="en-US" dirty="0"/>
              <a:t> 53 </a:t>
            </a:r>
            <a:r>
              <a:rPr lang="en-US" dirty="0" err="1"/>
              <a:t>umol</a:t>
            </a:r>
            <a:r>
              <a:rPr lang="en-US" dirty="0"/>
              <a:t>/l, cholesterol 13, 4 </a:t>
            </a:r>
            <a:r>
              <a:rPr lang="en-US" dirty="0" err="1"/>
              <a:t>mmol</a:t>
            </a:r>
            <a:r>
              <a:rPr lang="en-US" dirty="0"/>
              <a:t>/l  </a:t>
            </a:r>
            <a:r>
              <a:rPr lang="en-US" dirty="0" err="1"/>
              <a:t>verder</a:t>
            </a:r>
            <a:r>
              <a:rPr lang="en-US" dirty="0"/>
              <a:t> </a:t>
            </a:r>
            <a:r>
              <a:rPr lang="en-US" dirty="0" err="1"/>
              <a:t>gb</a:t>
            </a:r>
            <a:r>
              <a:rPr lang="en-US" dirty="0"/>
              <a:t>.</a:t>
            </a:r>
          </a:p>
          <a:p>
            <a:r>
              <a:rPr lang="en-US" dirty="0"/>
              <a:t>Urine 24 hr:  8,9 </a:t>
            </a:r>
            <a:r>
              <a:rPr lang="en-US" dirty="0" err="1"/>
              <a:t>mmol</a:t>
            </a:r>
            <a:r>
              <a:rPr lang="en-US" dirty="0"/>
              <a:t> </a:t>
            </a:r>
            <a:r>
              <a:rPr lang="en-US" dirty="0" err="1"/>
              <a:t>kreatinine</a:t>
            </a:r>
            <a:r>
              <a:rPr lang="en-US" dirty="0"/>
              <a:t>;  16,4 g </a:t>
            </a:r>
            <a:r>
              <a:rPr lang="en-US" dirty="0" err="1"/>
              <a:t>eiwit</a:t>
            </a:r>
            <a:r>
              <a:rPr lang="en-US" dirty="0"/>
              <a:t>;  110 </a:t>
            </a:r>
            <a:r>
              <a:rPr lang="en-US" dirty="0" err="1"/>
              <a:t>mmol</a:t>
            </a:r>
            <a:r>
              <a:rPr lang="en-US" dirty="0"/>
              <a:t> </a:t>
            </a:r>
            <a:r>
              <a:rPr lang="en-US" dirty="0" err="1"/>
              <a:t>ureum</a:t>
            </a:r>
            <a:r>
              <a:rPr lang="en-US" dirty="0"/>
              <a:t>; 55 </a:t>
            </a:r>
            <a:r>
              <a:rPr lang="en-US" dirty="0" err="1"/>
              <a:t>mmol</a:t>
            </a:r>
            <a:r>
              <a:rPr lang="en-US" dirty="0"/>
              <a:t> </a:t>
            </a:r>
            <a:r>
              <a:rPr lang="en-US" dirty="0" err="1"/>
              <a:t>natrium</a:t>
            </a:r>
            <a:endParaRPr lang="en-US" dirty="0"/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=&gt; </a:t>
            </a:r>
            <a:r>
              <a:rPr lang="en-US" dirty="0" err="1"/>
              <a:t>Nefrotisch</a:t>
            </a:r>
            <a:r>
              <a:rPr lang="en-US" dirty="0"/>
              <a:t> </a:t>
            </a:r>
            <a:r>
              <a:rPr lang="en-US" dirty="0" err="1"/>
              <a:t>syndroom</a:t>
            </a:r>
            <a:endParaRPr lang="en-US" dirty="0"/>
          </a:p>
          <a:p>
            <a:endParaRPr lang="en-US" dirty="0"/>
          </a:p>
          <a:p>
            <a:r>
              <a:rPr lang="en-US" dirty="0" err="1"/>
              <a:t>Nierbiopt</a:t>
            </a:r>
            <a:r>
              <a:rPr lang="en-US" dirty="0"/>
              <a:t>: minimal change </a:t>
            </a:r>
            <a:r>
              <a:rPr lang="en-US" dirty="0" err="1"/>
              <a:t>nefropathie</a:t>
            </a:r>
            <a:endParaRPr lang="en-US" dirty="0"/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267923FD-5185-4A19-AAC1-C34CD87A56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l-NL"/>
              <a:t>03-06-2023</a:t>
            </a:r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3F1A78CB-A0B8-42E1-B31E-7C4B38309C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/>
              <a:t>Nefrotisch Syndroom</a:t>
            </a:r>
          </a:p>
        </p:txBody>
      </p:sp>
    </p:spTree>
    <p:extLst>
      <p:ext uri="{BB962C8B-B14F-4D97-AF65-F5344CB8AC3E}">
        <p14:creationId xmlns:p14="http://schemas.microsoft.com/office/powerpoint/2010/main" val="289795799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692696"/>
            <a:ext cx="8100000" cy="533400"/>
          </a:xfrm>
        </p:spPr>
        <p:txBody>
          <a:bodyPr/>
          <a:lstStyle/>
          <a:p>
            <a:r>
              <a:rPr lang="en-US" dirty="0" err="1"/>
              <a:t>Casuïstiek</a:t>
            </a:r>
            <a:r>
              <a:rPr lang="en-US" dirty="0"/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552" y="1412776"/>
            <a:ext cx="8100000" cy="4125365"/>
          </a:xfrm>
        </p:spPr>
        <p:txBody>
          <a:bodyPr/>
          <a:lstStyle/>
          <a:p>
            <a:r>
              <a:rPr lang="en-US" dirty="0"/>
              <a:t>Casus 2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 err="1"/>
              <a:t>Wat</a:t>
            </a:r>
            <a:r>
              <a:rPr lang="en-US" dirty="0"/>
              <a:t> </a:t>
            </a:r>
            <a:r>
              <a:rPr lang="en-US" dirty="0" err="1"/>
              <a:t>te</a:t>
            </a:r>
            <a:r>
              <a:rPr lang="en-US" dirty="0"/>
              <a:t> </a:t>
            </a:r>
            <a:r>
              <a:rPr lang="en-US" dirty="0" err="1"/>
              <a:t>doen</a:t>
            </a:r>
            <a:r>
              <a:rPr lang="en-US" dirty="0"/>
              <a:t>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39552" y="1844824"/>
            <a:ext cx="7128792" cy="3970318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dirty="0" err="1"/>
              <a:t>Zoutintake</a:t>
            </a:r>
            <a:r>
              <a:rPr lang="en-US" dirty="0"/>
              <a:t>:  55 </a:t>
            </a:r>
            <a:r>
              <a:rPr lang="en-US" dirty="0" err="1"/>
              <a:t>mmol</a:t>
            </a:r>
            <a:r>
              <a:rPr lang="en-US" dirty="0"/>
              <a:t> </a:t>
            </a:r>
            <a:r>
              <a:rPr lang="en-US" dirty="0" err="1"/>
              <a:t>natrium</a:t>
            </a:r>
            <a:r>
              <a:rPr lang="en-US" dirty="0"/>
              <a:t> = 3 gram </a:t>
            </a:r>
            <a:r>
              <a:rPr lang="en-US" dirty="0" err="1"/>
              <a:t>zout</a:t>
            </a:r>
            <a:r>
              <a:rPr lang="en-US" dirty="0"/>
              <a:t> </a:t>
            </a:r>
            <a:r>
              <a:rPr lang="en-US" dirty="0" err="1"/>
              <a:t>ofwel</a:t>
            </a:r>
            <a:r>
              <a:rPr lang="en-US" dirty="0"/>
              <a:t> 1250 mg </a:t>
            </a:r>
            <a:r>
              <a:rPr lang="en-US" dirty="0" err="1"/>
              <a:t>natrium</a:t>
            </a:r>
            <a:r>
              <a:rPr lang="en-US" dirty="0"/>
              <a:t>)</a:t>
            </a:r>
          </a:p>
          <a:p>
            <a:r>
              <a:rPr lang="en-US" dirty="0"/>
              <a:t>			</a:t>
            </a:r>
          </a:p>
          <a:p>
            <a:r>
              <a:rPr lang="en-US" dirty="0"/>
              <a:t>			</a:t>
            </a:r>
            <a:r>
              <a:rPr lang="en-US" dirty="0" err="1"/>
              <a:t>Wat</a:t>
            </a:r>
            <a:r>
              <a:rPr lang="en-US" dirty="0"/>
              <a:t> is </a:t>
            </a:r>
            <a:r>
              <a:rPr lang="en-US" dirty="0" err="1"/>
              <a:t>hier</a:t>
            </a:r>
            <a:r>
              <a:rPr lang="en-US" dirty="0"/>
              <a:t> </a:t>
            </a:r>
            <a:r>
              <a:rPr lang="en-US" dirty="0" err="1"/>
              <a:t>aan</a:t>
            </a:r>
            <a:r>
              <a:rPr lang="en-US" dirty="0"/>
              <a:t> de hand?</a:t>
            </a:r>
          </a:p>
          <a:p>
            <a:r>
              <a:rPr lang="en-US" dirty="0"/>
              <a:t>			=&gt; </a:t>
            </a:r>
            <a:r>
              <a:rPr lang="en-US" dirty="0" err="1"/>
              <a:t>natriumretentie</a:t>
            </a:r>
            <a:r>
              <a:rPr lang="en-US" dirty="0"/>
              <a:t> </a:t>
            </a:r>
            <a:r>
              <a:rPr lang="en-US" dirty="0" err="1"/>
              <a:t>bij</a:t>
            </a:r>
            <a:r>
              <a:rPr lang="en-US" dirty="0"/>
              <a:t> NS</a:t>
            </a:r>
          </a:p>
          <a:p>
            <a:r>
              <a:rPr lang="en-US" dirty="0"/>
              <a:t>			</a:t>
            </a:r>
          </a:p>
          <a:p>
            <a:r>
              <a:rPr lang="en-US" dirty="0" err="1"/>
              <a:t>Geen</a:t>
            </a:r>
            <a:r>
              <a:rPr lang="en-US" dirty="0"/>
              <a:t> </a:t>
            </a:r>
            <a:r>
              <a:rPr lang="en-US" dirty="0" err="1"/>
              <a:t>reden</a:t>
            </a:r>
            <a:r>
              <a:rPr lang="en-US" dirty="0"/>
              <a:t> </a:t>
            </a:r>
            <a:r>
              <a:rPr lang="en-US" dirty="0" err="1"/>
              <a:t>voor</a:t>
            </a:r>
            <a:r>
              <a:rPr lang="en-US" dirty="0"/>
              <a:t> </a:t>
            </a:r>
            <a:r>
              <a:rPr lang="en-US" dirty="0" err="1"/>
              <a:t>zoutbeperking</a:t>
            </a:r>
            <a:r>
              <a:rPr lang="en-US" dirty="0"/>
              <a:t>, </a:t>
            </a:r>
            <a:r>
              <a:rPr lang="en-US" dirty="0" err="1"/>
              <a:t>evt</a:t>
            </a:r>
            <a:r>
              <a:rPr lang="en-US" dirty="0"/>
              <a:t> </a:t>
            </a:r>
            <a:r>
              <a:rPr lang="en-US" dirty="0" err="1"/>
              <a:t>lichte</a:t>
            </a:r>
            <a:r>
              <a:rPr lang="en-US" dirty="0"/>
              <a:t> </a:t>
            </a:r>
            <a:r>
              <a:rPr lang="en-US" dirty="0" err="1"/>
              <a:t>vochtbeperking</a:t>
            </a:r>
            <a:r>
              <a:rPr lang="en-US" dirty="0"/>
              <a:t>. </a:t>
            </a:r>
          </a:p>
          <a:p>
            <a:endParaRPr lang="en-US" dirty="0"/>
          </a:p>
          <a:p>
            <a:r>
              <a:rPr lang="en-US" dirty="0" err="1"/>
              <a:t>Eiwitintake</a:t>
            </a:r>
            <a:r>
              <a:rPr lang="en-US" dirty="0"/>
              <a:t>: 110 </a:t>
            </a:r>
            <a:r>
              <a:rPr lang="en-US" dirty="0" err="1"/>
              <a:t>mmol</a:t>
            </a:r>
            <a:r>
              <a:rPr lang="en-US" dirty="0"/>
              <a:t> </a:t>
            </a:r>
            <a:r>
              <a:rPr lang="en-US" dirty="0" err="1"/>
              <a:t>ureum</a:t>
            </a:r>
            <a:r>
              <a:rPr lang="en-US" dirty="0"/>
              <a:t> = 50  gram</a:t>
            </a:r>
          </a:p>
          <a:p>
            <a:endParaRPr lang="en-US" dirty="0"/>
          </a:p>
          <a:p>
            <a:r>
              <a:rPr lang="en-US" dirty="0" err="1"/>
              <a:t>Gewenste</a:t>
            </a:r>
            <a:r>
              <a:rPr lang="en-US" dirty="0"/>
              <a:t> </a:t>
            </a:r>
            <a:r>
              <a:rPr lang="en-US" dirty="0" err="1"/>
              <a:t>eiwitintake</a:t>
            </a:r>
            <a:r>
              <a:rPr lang="en-US" dirty="0"/>
              <a:t> 0,8 X 62 = 50 gram </a:t>
            </a:r>
          </a:p>
          <a:p>
            <a:endParaRPr lang="en-US" dirty="0"/>
          </a:p>
          <a:p>
            <a:pPr marL="285750" indent="-285750">
              <a:buFont typeface="Symbol" charset="0"/>
              <a:buChar char=""/>
            </a:pPr>
            <a:r>
              <a:rPr lang="en-US" dirty="0" err="1"/>
              <a:t>Weinig</a:t>
            </a:r>
            <a:r>
              <a:rPr lang="en-US" dirty="0"/>
              <a:t> </a:t>
            </a:r>
            <a:r>
              <a:rPr lang="en-US" dirty="0" err="1"/>
              <a:t>reden</a:t>
            </a:r>
            <a:r>
              <a:rPr lang="en-US" dirty="0"/>
              <a:t> </a:t>
            </a:r>
            <a:r>
              <a:rPr lang="en-US" dirty="0" err="1"/>
              <a:t>voor</a:t>
            </a:r>
            <a:r>
              <a:rPr lang="en-US" dirty="0"/>
              <a:t> </a:t>
            </a:r>
            <a:r>
              <a:rPr lang="en-US" dirty="0" err="1"/>
              <a:t>dieetinterventie</a:t>
            </a:r>
            <a:endParaRPr lang="is-I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52A1A598-1590-4412-998B-CE850D1F91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l-NL"/>
              <a:t>03-06-2023</a:t>
            </a:r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4F96DC43-1CA2-483F-864D-F96ABF0B15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/>
              <a:t>Nefrotisch Syndroom</a:t>
            </a:r>
          </a:p>
        </p:txBody>
      </p:sp>
    </p:spTree>
    <p:extLst>
      <p:ext uri="{BB962C8B-B14F-4D97-AF65-F5344CB8AC3E}">
        <p14:creationId xmlns:p14="http://schemas.microsoft.com/office/powerpoint/2010/main" val="41613546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764704"/>
            <a:ext cx="8100000" cy="533400"/>
          </a:xfrm>
        </p:spPr>
        <p:txBody>
          <a:bodyPr/>
          <a:lstStyle/>
          <a:p>
            <a:r>
              <a:rPr lang="en-US" dirty="0" err="1"/>
              <a:t>Casuïstiek</a:t>
            </a:r>
            <a:r>
              <a:rPr lang="en-US" dirty="0"/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412776"/>
            <a:ext cx="8100000" cy="4896544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Casus 2</a:t>
            </a:r>
          </a:p>
          <a:p>
            <a:r>
              <a:rPr lang="en-US" dirty="0"/>
              <a:t>Na  3 </a:t>
            </a:r>
            <a:r>
              <a:rPr lang="en-US" dirty="0" err="1"/>
              <a:t>mnd</a:t>
            </a:r>
            <a:r>
              <a:rPr lang="en-US" dirty="0"/>
              <a:t>:  </a:t>
            </a:r>
            <a:r>
              <a:rPr lang="en-US" dirty="0" err="1"/>
              <a:t>ivm</a:t>
            </a:r>
            <a:r>
              <a:rPr lang="en-US" dirty="0"/>
              <a:t> </a:t>
            </a:r>
            <a:r>
              <a:rPr lang="en-US" dirty="0" err="1"/>
              <a:t>toenemend</a:t>
            </a:r>
            <a:r>
              <a:rPr lang="en-US" dirty="0"/>
              <a:t> </a:t>
            </a:r>
            <a:r>
              <a:rPr lang="en-US" dirty="0" err="1"/>
              <a:t>oedeem</a:t>
            </a:r>
            <a:r>
              <a:rPr lang="en-US" dirty="0"/>
              <a:t> en </a:t>
            </a:r>
            <a:r>
              <a:rPr lang="en-US" dirty="0" err="1"/>
              <a:t>achteruitgaande</a:t>
            </a:r>
            <a:r>
              <a:rPr lang="en-US" dirty="0"/>
              <a:t> </a:t>
            </a:r>
            <a:r>
              <a:rPr lang="en-US" dirty="0" err="1"/>
              <a:t>nierfunctie</a:t>
            </a:r>
            <a:r>
              <a:rPr lang="en-US" dirty="0"/>
              <a:t> </a:t>
            </a:r>
            <a:r>
              <a:rPr lang="en-US" dirty="0" err="1"/>
              <a:t>sinds</a:t>
            </a:r>
            <a:r>
              <a:rPr lang="en-US" dirty="0"/>
              <a:t> 6 </a:t>
            </a:r>
            <a:r>
              <a:rPr lang="en-US" dirty="0" err="1"/>
              <a:t>weken</a:t>
            </a:r>
            <a:r>
              <a:rPr lang="en-US" dirty="0"/>
              <a:t> </a:t>
            </a:r>
            <a:r>
              <a:rPr lang="en-US" dirty="0" err="1"/>
              <a:t>gestart</a:t>
            </a:r>
            <a:r>
              <a:rPr lang="en-US" dirty="0"/>
              <a:t> met </a:t>
            </a:r>
            <a:r>
              <a:rPr lang="en-US" dirty="0" err="1"/>
              <a:t>hoge</a:t>
            </a:r>
            <a:r>
              <a:rPr lang="en-US" dirty="0"/>
              <a:t> </a:t>
            </a:r>
            <a:r>
              <a:rPr lang="en-US" dirty="0" err="1"/>
              <a:t>dosering</a:t>
            </a:r>
            <a:r>
              <a:rPr lang="en-US" dirty="0"/>
              <a:t> </a:t>
            </a:r>
            <a:r>
              <a:rPr lang="en-US" dirty="0" err="1"/>
              <a:t>prednison</a:t>
            </a:r>
            <a:r>
              <a:rPr lang="en-US" dirty="0"/>
              <a:t> ( 60 mg/dg).</a:t>
            </a:r>
          </a:p>
          <a:p>
            <a:r>
              <a:rPr lang="en-US" dirty="0" err="1"/>
              <a:t>Zeer</a:t>
            </a:r>
            <a:r>
              <a:rPr lang="en-US" dirty="0"/>
              <a:t> </a:t>
            </a:r>
            <a:r>
              <a:rPr lang="en-US" dirty="0" err="1"/>
              <a:t>veel</a:t>
            </a:r>
            <a:r>
              <a:rPr lang="en-US" dirty="0"/>
              <a:t> </a:t>
            </a:r>
            <a:r>
              <a:rPr lang="en-US" dirty="0" err="1"/>
              <a:t>tegenzin</a:t>
            </a:r>
            <a:r>
              <a:rPr lang="en-US" dirty="0"/>
              <a:t> </a:t>
            </a:r>
            <a:r>
              <a:rPr lang="en-US" dirty="0" err="1"/>
              <a:t>tegen</a:t>
            </a:r>
            <a:r>
              <a:rPr lang="en-US" dirty="0"/>
              <a:t> </a:t>
            </a:r>
            <a:r>
              <a:rPr lang="en-US" dirty="0" err="1"/>
              <a:t>medicatie</a:t>
            </a:r>
            <a:r>
              <a:rPr lang="en-US" dirty="0"/>
              <a:t>: angst </a:t>
            </a:r>
            <a:r>
              <a:rPr lang="en-US" dirty="0" err="1"/>
              <a:t>voor</a:t>
            </a:r>
            <a:r>
              <a:rPr lang="en-US" dirty="0"/>
              <a:t> </a:t>
            </a:r>
            <a:r>
              <a:rPr lang="en-US" dirty="0" err="1"/>
              <a:t>gewichtstoename</a:t>
            </a:r>
            <a:r>
              <a:rPr lang="en-US" dirty="0"/>
              <a:t>: </a:t>
            </a:r>
            <a:r>
              <a:rPr lang="en-US" dirty="0" err="1"/>
              <a:t>reactief</a:t>
            </a:r>
            <a:r>
              <a:rPr lang="en-US" dirty="0"/>
              <a:t>  </a:t>
            </a:r>
            <a:r>
              <a:rPr lang="en-US" dirty="0" err="1"/>
              <a:t>zeer</a:t>
            </a:r>
            <a:r>
              <a:rPr lang="en-US" dirty="0"/>
              <a:t> </a:t>
            </a:r>
            <a:r>
              <a:rPr lang="en-US" dirty="0" err="1"/>
              <a:t>beperkte</a:t>
            </a:r>
            <a:r>
              <a:rPr lang="en-US" dirty="0"/>
              <a:t> intake.</a:t>
            </a:r>
          </a:p>
          <a:p>
            <a:endParaRPr lang="en-US" dirty="0"/>
          </a:p>
          <a:p>
            <a:r>
              <a:rPr lang="en-US" dirty="0"/>
              <a:t>Lich Oz: RR 104/62  mmHg, </a:t>
            </a:r>
            <a:r>
              <a:rPr lang="en-US" dirty="0" err="1"/>
              <a:t>nog</a:t>
            </a:r>
            <a:r>
              <a:rPr lang="en-US" dirty="0"/>
              <a:t> </a:t>
            </a:r>
            <a:r>
              <a:rPr lang="en-US" dirty="0" err="1"/>
              <a:t>fors</a:t>
            </a:r>
            <a:r>
              <a:rPr lang="en-US" dirty="0"/>
              <a:t> </a:t>
            </a:r>
            <a:r>
              <a:rPr lang="en-US" dirty="0" err="1"/>
              <a:t>oedeem</a:t>
            </a:r>
            <a:endParaRPr lang="en-US" dirty="0"/>
          </a:p>
          <a:p>
            <a:r>
              <a:rPr lang="en-US" dirty="0"/>
              <a:t>Lab: </a:t>
            </a:r>
            <a:r>
              <a:rPr lang="en-US" dirty="0" err="1"/>
              <a:t>kalium</a:t>
            </a:r>
            <a:r>
              <a:rPr lang="en-US" dirty="0"/>
              <a:t> 2,9 </a:t>
            </a:r>
            <a:r>
              <a:rPr lang="en-US" dirty="0" err="1"/>
              <a:t>mmol</a:t>
            </a:r>
            <a:r>
              <a:rPr lang="en-US" dirty="0"/>
              <a:t>/l; </a:t>
            </a:r>
            <a:r>
              <a:rPr lang="en-US" dirty="0" err="1"/>
              <a:t>kreat</a:t>
            </a:r>
            <a:r>
              <a:rPr lang="en-US" dirty="0"/>
              <a:t> 53 </a:t>
            </a:r>
            <a:r>
              <a:rPr lang="en-US" dirty="0" err="1"/>
              <a:t>umol</a:t>
            </a:r>
            <a:r>
              <a:rPr lang="en-US" dirty="0"/>
              <a:t>/l; </a:t>
            </a:r>
            <a:r>
              <a:rPr lang="en-US" dirty="0" err="1"/>
              <a:t>alb</a:t>
            </a:r>
            <a:r>
              <a:rPr lang="en-US" dirty="0"/>
              <a:t> 19 g/l; glucose 13,2  </a:t>
            </a:r>
            <a:r>
              <a:rPr lang="en-US" dirty="0" err="1"/>
              <a:t>mmol</a:t>
            </a:r>
            <a:r>
              <a:rPr lang="en-US" dirty="0"/>
              <a:t>/l</a:t>
            </a:r>
          </a:p>
          <a:p>
            <a:r>
              <a:rPr lang="en-US" dirty="0"/>
              <a:t>Urine 24 </a:t>
            </a:r>
            <a:r>
              <a:rPr lang="en-US" dirty="0" err="1"/>
              <a:t>hr</a:t>
            </a:r>
            <a:r>
              <a:rPr lang="en-US" dirty="0"/>
              <a:t>:  7,4 </a:t>
            </a:r>
            <a:r>
              <a:rPr lang="en-US" dirty="0" err="1"/>
              <a:t>mmol</a:t>
            </a:r>
            <a:r>
              <a:rPr lang="en-US" dirty="0"/>
              <a:t> </a:t>
            </a:r>
            <a:r>
              <a:rPr lang="en-US" dirty="0" err="1"/>
              <a:t>kreatinine</a:t>
            </a:r>
            <a:r>
              <a:rPr lang="en-US" dirty="0"/>
              <a:t>;  6,1 g </a:t>
            </a:r>
            <a:r>
              <a:rPr lang="en-US" dirty="0" err="1"/>
              <a:t>eiwit</a:t>
            </a:r>
            <a:r>
              <a:rPr lang="en-US" dirty="0"/>
              <a:t>;  75 </a:t>
            </a:r>
            <a:r>
              <a:rPr lang="en-US" dirty="0" err="1"/>
              <a:t>mmol</a:t>
            </a:r>
            <a:r>
              <a:rPr lang="en-US" dirty="0"/>
              <a:t> </a:t>
            </a:r>
            <a:r>
              <a:rPr lang="en-US" dirty="0" err="1"/>
              <a:t>ureum</a:t>
            </a:r>
            <a:r>
              <a:rPr lang="en-US" dirty="0"/>
              <a:t>; 85 </a:t>
            </a:r>
            <a:r>
              <a:rPr lang="en-US" dirty="0" err="1"/>
              <a:t>mmol</a:t>
            </a:r>
            <a:r>
              <a:rPr lang="en-US" dirty="0"/>
              <a:t> </a:t>
            </a:r>
            <a:r>
              <a:rPr lang="en-US" dirty="0" err="1"/>
              <a:t>natrium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pPr>
              <a:buFont typeface="Symbol" charset="0"/>
              <a:buChar char=""/>
            </a:pPr>
            <a:r>
              <a:rPr lang="en-US" dirty="0" err="1"/>
              <a:t>Partiele</a:t>
            </a:r>
            <a:r>
              <a:rPr lang="en-US" dirty="0"/>
              <a:t> </a:t>
            </a:r>
            <a:r>
              <a:rPr lang="en-US" dirty="0" err="1"/>
              <a:t>respons</a:t>
            </a:r>
            <a:r>
              <a:rPr lang="en-US" dirty="0"/>
              <a:t> op </a:t>
            </a:r>
            <a:r>
              <a:rPr lang="en-US" dirty="0" err="1"/>
              <a:t>steroïden</a:t>
            </a:r>
            <a:endParaRPr lang="en-US" dirty="0"/>
          </a:p>
          <a:p>
            <a:pPr>
              <a:buFont typeface="Symbol" charset="0"/>
              <a:buChar char=""/>
            </a:pPr>
            <a:r>
              <a:rPr lang="en-US" dirty="0" err="1"/>
              <a:t>Onvoldoende</a:t>
            </a:r>
            <a:r>
              <a:rPr lang="en-US" dirty="0"/>
              <a:t> intake ( </a:t>
            </a:r>
            <a:r>
              <a:rPr lang="en-US" dirty="0" err="1"/>
              <a:t>eiwit</a:t>
            </a:r>
            <a:r>
              <a:rPr lang="en-US" dirty="0"/>
              <a:t> 34 g ), </a:t>
            </a:r>
            <a:r>
              <a:rPr lang="en-US" dirty="0" err="1"/>
              <a:t>wel</a:t>
            </a:r>
            <a:r>
              <a:rPr lang="en-US" dirty="0"/>
              <a:t> </a:t>
            </a:r>
            <a:r>
              <a:rPr lang="en-US" dirty="0" err="1"/>
              <a:t>hyperglycaemie</a:t>
            </a:r>
            <a:endParaRPr lang="en-US" dirty="0"/>
          </a:p>
          <a:p>
            <a:pPr>
              <a:buFont typeface="Symbol" charset="0"/>
              <a:buChar char=""/>
            </a:pPr>
            <a:endParaRPr lang="en-US" dirty="0"/>
          </a:p>
          <a:p>
            <a:pPr marL="0" indent="0">
              <a:buNone/>
            </a:pPr>
            <a:r>
              <a:rPr lang="en-US" dirty="0" err="1"/>
              <a:t>Begeleiding</a:t>
            </a:r>
            <a:r>
              <a:rPr lang="en-US" dirty="0"/>
              <a:t> </a:t>
            </a:r>
            <a:r>
              <a:rPr lang="en-US" dirty="0" err="1"/>
              <a:t>diëtitiek</a:t>
            </a:r>
            <a:r>
              <a:rPr lang="en-US" dirty="0"/>
              <a:t> nu in 2e </a:t>
            </a:r>
            <a:r>
              <a:rPr lang="en-US" dirty="0" err="1"/>
              <a:t>instantie</a:t>
            </a:r>
            <a:r>
              <a:rPr lang="en-US" dirty="0"/>
              <a:t> </a:t>
            </a:r>
            <a:r>
              <a:rPr lang="en-US" dirty="0" err="1"/>
              <a:t>wel</a:t>
            </a:r>
            <a:r>
              <a:rPr lang="en-US" dirty="0"/>
              <a:t> </a:t>
            </a:r>
            <a:r>
              <a:rPr lang="en-US" dirty="0" err="1"/>
              <a:t>gewenst</a:t>
            </a:r>
            <a:r>
              <a:rPr lang="en-US" dirty="0"/>
              <a:t> </a:t>
            </a:r>
          </a:p>
          <a:p>
            <a:pPr>
              <a:buFont typeface="Symbol" charset="0"/>
              <a:buChar char=""/>
            </a:pPr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C460D7FA-0DE5-48EC-8979-CE3650359C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l-NL"/>
              <a:t>03-06-2023</a:t>
            </a:r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F47FCAE0-735D-4697-A30D-8E19857720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/>
              <a:t>Nefrotisch Syndroom</a:t>
            </a:r>
          </a:p>
        </p:txBody>
      </p:sp>
    </p:spTree>
    <p:extLst>
      <p:ext uri="{BB962C8B-B14F-4D97-AF65-F5344CB8AC3E}">
        <p14:creationId xmlns:p14="http://schemas.microsoft.com/office/powerpoint/2010/main" val="106538106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764704"/>
            <a:ext cx="8100000" cy="533400"/>
          </a:xfrm>
        </p:spPr>
        <p:txBody>
          <a:bodyPr/>
          <a:lstStyle/>
          <a:p>
            <a:r>
              <a:rPr lang="en-US" dirty="0"/>
              <a:t>De </a:t>
            </a:r>
            <a:r>
              <a:rPr lang="en-US" dirty="0" err="1"/>
              <a:t>rol</a:t>
            </a:r>
            <a:r>
              <a:rPr lang="en-US" dirty="0"/>
              <a:t> van de </a:t>
            </a:r>
            <a:r>
              <a:rPr lang="en-US" dirty="0" err="1"/>
              <a:t>diëtetiek</a:t>
            </a:r>
            <a:r>
              <a:rPr lang="en-US" dirty="0"/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412776"/>
            <a:ext cx="8100000" cy="4896544"/>
          </a:xfrm>
        </p:spPr>
        <p:txBody>
          <a:bodyPr/>
          <a:lstStyle/>
          <a:p>
            <a:pPr>
              <a:buFont typeface="Symbol" charset="0"/>
              <a:buChar char=""/>
            </a:pPr>
            <a:endParaRPr lang="en-US" sz="2400" dirty="0"/>
          </a:p>
          <a:p>
            <a:pPr>
              <a:buFont typeface="Symbol" charset="0"/>
              <a:buChar char=""/>
            </a:pPr>
            <a:endParaRPr lang="en-US" sz="2400" dirty="0"/>
          </a:p>
          <a:p>
            <a:pPr>
              <a:buFont typeface="Symbol" charset="0"/>
              <a:buChar char=""/>
            </a:pPr>
            <a:r>
              <a:rPr lang="en-US" sz="2400" dirty="0" err="1"/>
              <a:t>Duidelijk</a:t>
            </a:r>
            <a:r>
              <a:rPr lang="en-US" sz="2400" dirty="0"/>
              <a:t> </a:t>
            </a:r>
            <a:r>
              <a:rPr lang="en-US" sz="2400" dirty="0" err="1"/>
              <a:t>vanuit</a:t>
            </a:r>
            <a:r>
              <a:rPr lang="en-US" sz="2400" dirty="0"/>
              <a:t> </a:t>
            </a:r>
            <a:r>
              <a:rPr lang="en-US" sz="2400" dirty="0" err="1"/>
              <a:t>casuïstiek</a:t>
            </a:r>
            <a:r>
              <a:rPr lang="en-US" sz="2400" dirty="0"/>
              <a:t>: </a:t>
            </a:r>
            <a:r>
              <a:rPr lang="en-US" sz="2400" dirty="0" err="1"/>
              <a:t>voldoende</a:t>
            </a:r>
            <a:r>
              <a:rPr lang="en-US" sz="2400" dirty="0"/>
              <a:t> </a:t>
            </a:r>
            <a:r>
              <a:rPr lang="en-US" sz="2400" dirty="0" err="1"/>
              <a:t>mogelijke</a:t>
            </a:r>
            <a:r>
              <a:rPr lang="en-US" sz="2400" dirty="0"/>
              <a:t> </a:t>
            </a:r>
            <a:r>
              <a:rPr lang="en-US" sz="2400" dirty="0" err="1"/>
              <a:t>redenen</a:t>
            </a:r>
            <a:r>
              <a:rPr lang="en-US" sz="2400" dirty="0"/>
              <a:t> voor consult </a:t>
            </a:r>
            <a:r>
              <a:rPr lang="en-US" sz="2400" dirty="0" err="1"/>
              <a:t>bij</a:t>
            </a:r>
            <a:r>
              <a:rPr lang="en-US" sz="2400" dirty="0"/>
              <a:t>  </a:t>
            </a:r>
            <a:r>
              <a:rPr lang="en-US" sz="2400" dirty="0" err="1"/>
              <a:t>patiënten</a:t>
            </a:r>
            <a:r>
              <a:rPr lang="en-US" sz="2400" dirty="0"/>
              <a:t> met </a:t>
            </a:r>
            <a:r>
              <a:rPr lang="en-US" sz="2400" dirty="0" err="1"/>
              <a:t>nefrotisch</a:t>
            </a:r>
            <a:r>
              <a:rPr lang="en-US" sz="2400" dirty="0"/>
              <a:t> </a:t>
            </a:r>
            <a:r>
              <a:rPr lang="en-US" sz="2400" dirty="0" err="1"/>
              <a:t>syndroom</a:t>
            </a:r>
            <a:endParaRPr lang="en-US" sz="2400" dirty="0"/>
          </a:p>
          <a:p>
            <a:pPr>
              <a:buFont typeface="Symbol" charset="0"/>
              <a:buChar char=""/>
            </a:pPr>
            <a:endParaRPr lang="en-US" sz="2400" dirty="0"/>
          </a:p>
          <a:p>
            <a:pPr>
              <a:buFont typeface="Symbol" charset="0"/>
              <a:buChar char=""/>
            </a:pPr>
            <a:r>
              <a:rPr lang="en-US" sz="2400" dirty="0"/>
              <a:t>In </a:t>
            </a:r>
            <a:r>
              <a:rPr lang="en-US" sz="2400" dirty="0" err="1"/>
              <a:t>ons</a:t>
            </a:r>
            <a:r>
              <a:rPr lang="en-US" sz="2400" dirty="0"/>
              <a:t> </a:t>
            </a:r>
            <a:r>
              <a:rPr lang="en-US" sz="2400" dirty="0" err="1"/>
              <a:t>ziekenhuis</a:t>
            </a:r>
            <a:r>
              <a:rPr lang="en-US" sz="2400" dirty="0"/>
              <a:t> </a:t>
            </a:r>
            <a:r>
              <a:rPr lang="en-US" sz="2400" dirty="0" err="1"/>
              <a:t>niet</a:t>
            </a:r>
            <a:r>
              <a:rPr lang="en-US" sz="2400" dirty="0"/>
              <a:t> </a:t>
            </a:r>
            <a:r>
              <a:rPr lang="en-US" sz="2400" dirty="0" err="1"/>
              <a:t>standaard</a:t>
            </a:r>
            <a:r>
              <a:rPr lang="en-US" sz="2400" dirty="0"/>
              <a:t> </a:t>
            </a:r>
            <a:r>
              <a:rPr lang="en-US" sz="2400" dirty="0" err="1"/>
              <a:t>betrokken</a:t>
            </a:r>
            <a:r>
              <a:rPr lang="en-US" sz="2400" dirty="0"/>
              <a:t> </a:t>
            </a:r>
            <a:r>
              <a:rPr lang="en-US" sz="2400" dirty="0" err="1"/>
              <a:t>bij</a:t>
            </a:r>
            <a:r>
              <a:rPr lang="en-US" sz="2400" dirty="0"/>
              <a:t> </a:t>
            </a:r>
            <a:r>
              <a:rPr lang="en-US" sz="2400" dirty="0" err="1"/>
              <a:t>elke</a:t>
            </a:r>
            <a:r>
              <a:rPr lang="en-US" sz="2400" dirty="0"/>
              <a:t> </a:t>
            </a:r>
            <a:r>
              <a:rPr lang="en-US" sz="2400" dirty="0" err="1"/>
              <a:t>patiënt</a:t>
            </a:r>
            <a:r>
              <a:rPr lang="en-US" sz="2400" dirty="0"/>
              <a:t>, maar </a:t>
            </a:r>
            <a:r>
              <a:rPr lang="en-US" sz="2400" dirty="0" err="1"/>
              <a:t>slechts</a:t>
            </a:r>
            <a:r>
              <a:rPr lang="en-US" sz="2400" dirty="0"/>
              <a:t> op </a:t>
            </a:r>
            <a:r>
              <a:rPr lang="en-US" sz="2400" dirty="0" err="1"/>
              <a:t>indicatie</a:t>
            </a:r>
            <a:endParaRPr lang="en-US" sz="2400" dirty="0"/>
          </a:p>
          <a:p>
            <a:pPr>
              <a:buFont typeface="Symbol" charset="0"/>
              <a:buChar char=""/>
            </a:pPr>
            <a:endParaRPr lang="en-US" sz="2400" dirty="0"/>
          </a:p>
          <a:p>
            <a:pPr>
              <a:buFont typeface="Symbol" charset="0"/>
              <a:buChar char=""/>
            </a:pPr>
            <a:r>
              <a:rPr lang="en-US" sz="2400" dirty="0"/>
              <a:t>NVN-VSOP </a:t>
            </a:r>
            <a:r>
              <a:rPr lang="en-US" sz="2400" dirty="0" err="1"/>
              <a:t>zorgstandaard</a:t>
            </a:r>
            <a:r>
              <a:rPr lang="en-US" sz="2400" dirty="0"/>
              <a:t> “</a:t>
            </a:r>
            <a:r>
              <a:rPr lang="en-US" sz="2400" dirty="0" err="1"/>
              <a:t>Nefrotisch</a:t>
            </a:r>
            <a:r>
              <a:rPr lang="en-US" sz="2400" dirty="0"/>
              <a:t> </a:t>
            </a:r>
            <a:r>
              <a:rPr lang="en-US" sz="2400" dirty="0" err="1"/>
              <a:t>syndroom</a:t>
            </a:r>
            <a:r>
              <a:rPr lang="en-US" sz="2400" dirty="0"/>
              <a:t>” : consult </a:t>
            </a:r>
            <a:r>
              <a:rPr lang="en-US" sz="2400" dirty="0" err="1"/>
              <a:t>diëtist</a:t>
            </a:r>
            <a:r>
              <a:rPr lang="en-US" sz="2400" dirty="0"/>
              <a:t> </a:t>
            </a:r>
            <a:r>
              <a:rPr lang="en-US" sz="2400" dirty="0" err="1"/>
              <a:t>wel</a:t>
            </a:r>
            <a:r>
              <a:rPr lang="en-US" sz="2400" dirty="0"/>
              <a:t> </a:t>
            </a:r>
            <a:r>
              <a:rPr lang="en-US" sz="2400" dirty="0" err="1"/>
              <a:t>standaard</a:t>
            </a:r>
            <a:endParaRPr lang="en-US" sz="2400" dirty="0"/>
          </a:p>
          <a:p>
            <a:pPr>
              <a:buFont typeface="Symbol" charset="0"/>
              <a:buChar char=""/>
            </a:pPr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2945C7E9-218E-46C6-8B30-0F3D934958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l-NL"/>
              <a:t>03-06-2023</a:t>
            </a:r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5FAC1FE9-D17C-4A32-AEAE-1E8FE40C94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/>
              <a:t>Nefrotisch Syndroom</a:t>
            </a:r>
          </a:p>
        </p:txBody>
      </p:sp>
    </p:spTree>
    <p:extLst>
      <p:ext uri="{BB962C8B-B14F-4D97-AF65-F5344CB8AC3E}">
        <p14:creationId xmlns:p14="http://schemas.microsoft.com/office/powerpoint/2010/main" val="137844453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B8D4CE0-FEEE-4314-A7F6-F926FB4049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03848" y="2204864"/>
            <a:ext cx="8100000" cy="533400"/>
          </a:xfrm>
        </p:spPr>
        <p:txBody>
          <a:bodyPr/>
          <a:lstStyle/>
          <a:p>
            <a:r>
              <a:rPr lang="nl-NL" dirty="0"/>
              <a:t>Vragen?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521EF1C3-ED13-4F68-887F-C030F9195F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l-NL"/>
              <a:t>03-06-2023</a:t>
            </a:r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E3E10DE7-9669-4730-BAC9-7A8C5D59B7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/>
              <a:t>Nefrotisch Syndroom</a:t>
            </a:r>
          </a:p>
        </p:txBody>
      </p:sp>
    </p:spTree>
    <p:extLst>
      <p:ext uri="{BB962C8B-B14F-4D97-AF65-F5344CB8AC3E}">
        <p14:creationId xmlns:p14="http://schemas.microsoft.com/office/powerpoint/2010/main" val="16530575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A0CB85A-A4CA-403F-8949-B2DB6F6140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z="2800" dirty="0"/>
              <a:t>Dieet bij nefrotisch syndroom: aandachtspunten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425B7285-1FF7-49F7-93BD-F0585E6590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Vol gevoel door oedeem</a:t>
            </a:r>
          </a:p>
          <a:p>
            <a:pPr marL="0" indent="0">
              <a:buNone/>
            </a:pPr>
            <a:endParaRPr lang="nl-NL" dirty="0"/>
          </a:p>
          <a:p>
            <a:r>
              <a:rPr lang="nl-NL" dirty="0"/>
              <a:t>Voeding gerelateerde klachten ten gevolge van medicijn gebruik (bijvoorbeeld prednison, cyclofosfamide)</a:t>
            </a:r>
          </a:p>
          <a:p>
            <a:pPr marL="0" indent="0">
              <a:buNone/>
            </a:pPr>
            <a:endParaRPr lang="nl-NL" dirty="0"/>
          </a:p>
          <a:p>
            <a:r>
              <a:rPr lang="nl-NL" dirty="0"/>
              <a:t>Waarde die patiënt hecht aan het eten; emotionele en culturele invloeden</a:t>
            </a:r>
          </a:p>
          <a:p>
            <a:pPr marL="0" indent="0">
              <a:buNone/>
            </a:pPr>
            <a:endParaRPr lang="nl-NL" dirty="0"/>
          </a:p>
          <a:p>
            <a:r>
              <a:rPr lang="nl-NL" dirty="0"/>
              <a:t>Externe factoren: houding omgeving, financiën, sociale factoren </a:t>
            </a:r>
            <a:r>
              <a:rPr lang="nl-NL" dirty="0" err="1"/>
              <a:t>etc</a:t>
            </a:r>
            <a:endParaRPr lang="nl-NL" dirty="0"/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68A08777-00E5-4353-98B9-69F1BEF249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l-NL"/>
              <a:t>03-06-2023</a:t>
            </a:r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4B872FE8-8E4F-42A8-A9F5-A854BA1590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/>
              <a:t>Nefrotisch Syndroom</a:t>
            </a:r>
          </a:p>
        </p:txBody>
      </p:sp>
      <p:sp>
        <p:nvSpPr>
          <p:cNvPr id="6" name="Tekstvak 5">
            <a:extLst>
              <a:ext uri="{FF2B5EF4-FFF2-40B4-BE49-F238E27FC236}">
                <a16:creationId xmlns:a16="http://schemas.microsoft.com/office/drawing/2014/main" id="{C44DCFA7-442F-4424-8020-362C54003179}"/>
              </a:ext>
            </a:extLst>
          </p:cNvPr>
          <p:cNvSpPr txBox="1"/>
          <p:nvPr/>
        </p:nvSpPr>
        <p:spPr>
          <a:xfrm>
            <a:off x="5292080" y="5484324"/>
            <a:ext cx="34563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DNN richtlijn NS, 2020</a:t>
            </a:r>
          </a:p>
        </p:txBody>
      </p:sp>
    </p:spTree>
    <p:extLst>
      <p:ext uri="{BB962C8B-B14F-4D97-AF65-F5344CB8AC3E}">
        <p14:creationId xmlns:p14="http://schemas.microsoft.com/office/powerpoint/2010/main" val="39704915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A0CB85A-A4CA-403F-8949-B2DB6F6140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z="2800" dirty="0"/>
              <a:t>Dieet bij nefrotisch syndroom: doelen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425B7285-1FF7-49F7-93BD-F0585E6590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Bijdrage aan verbeteren vochthuishouding en bloeddruk regulatie</a:t>
            </a:r>
          </a:p>
          <a:p>
            <a:pPr marL="0" indent="0">
              <a:buNone/>
            </a:pPr>
            <a:endParaRPr lang="nl-NL" dirty="0"/>
          </a:p>
          <a:p>
            <a:r>
              <a:rPr lang="nl-NL" dirty="0"/>
              <a:t>Bijdrage leveren aan verminderen proteïnurie </a:t>
            </a:r>
          </a:p>
          <a:p>
            <a:pPr marL="0" indent="0">
              <a:buNone/>
            </a:pPr>
            <a:endParaRPr lang="nl-NL" dirty="0"/>
          </a:p>
          <a:p>
            <a:r>
              <a:rPr lang="nl-NL" dirty="0"/>
              <a:t>Bijdrage leveren aan behoud restfunctie</a:t>
            </a:r>
          </a:p>
          <a:p>
            <a:pPr marL="0" indent="0">
              <a:buNone/>
            </a:pPr>
            <a:endParaRPr lang="nl-NL" dirty="0"/>
          </a:p>
          <a:p>
            <a:r>
              <a:rPr lang="nl-NL" dirty="0"/>
              <a:t>Aandacht voor preventie osteoporose in verband met gebruik prednison en verlies vitamine D via urine</a:t>
            </a:r>
          </a:p>
          <a:p>
            <a:pPr marL="0" indent="0">
              <a:buNone/>
            </a:pPr>
            <a:endParaRPr lang="nl-NL" dirty="0"/>
          </a:p>
          <a:p>
            <a:r>
              <a:rPr lang="nl-NL" dirty="0"/>
              <a:t>Bijdrage leveren aan verbeteren cholesterol </a:t>
            </a:r>
          </a:p>
          <a:p>
            <a:pPr marL="0" indent="0">
              <a:buNone/>
            </a:pPr>
            <a:endParaRPr lang="nl-NL" dirty="0"/>
          </a:p>
          <a:p>
            <a:r>
              <a:rPr lang="nl-NL" dirty="0"/>
              <a:t>Verminderen risico op cardiovasculaire complicaties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68A08777-00E5-4353-98B9-69F1BEF249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l-NL"/>
              <a:t>03-06-2023</a:t>
            </a:r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4B872FE8-8E4F-42A8-A9F5-A854BA1590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/>
              <a:t>Nefrotisch Syndroom</a:t>
            </a:r>
          </a:p>
        </p:txBody>
      </p:sp>
    </p:spTree>
    <p:extLst>
      <p:ext uri="{BB962C8B-B14F-4D97-AF65-F5344CB8AC3E}">
        <p14:creationId xmlns:p14="http://schemas.microsoft.com/office/powerpoint/2010/main" val="33264145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A0CB85A-A4CA-403F-8949-B2DB6F6140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z="2800" dirty="0"/>
              <a:t>Dieet bij nefrotisch syndroom: kenmerken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425B7285-1FF7-49F7-93BD-F0585E6590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Eiwit: 0.8 gram/kg lichaamsgewicht (ideaal gewicht (bij BMI &gt; 27 BMI=27 aanhouden, rekening houdend met oedeem).</a:t>
            </a:r>
          </a:p>
          <a:p>
            <a:pPr marL="0" indent="0">
              <a:buNone/>
            </a:pPr>
            <a:endParaRPr lang="nl-NL" dirty="0"/>
          </a:p>
          <a:p>
            <a:r>
              <a:rPr lang="nl-NL" dirty="0"/>
              <a:t>Natriumbeperking: maximaal 2000 mg (87 </a:t>
            </a:r>
            <a:r>
              <a:rPr lang="nl-NL" dirty="0" err="1"/>
              <a:t>mmol</a:t>
            </a:r>
            <a:r>
              <a:rPr lang="nl-NL" dirty="0"/>
              <a:t>) of maximaal 5 gram NACL per dag.</a:t>
            </a:r>
          </a:p>
          <a:p>
            <a:pPr marL="0" indent="0">
              <a:buNone/>
            </a:pPr>
            <a:endParaRPr lang="nl-NL" dirty="0"/>
          </a:p>
          <a:p>
            <a:r>
              <a:rPr lang="nl-NL" dirty="0"/>
              <a:t>Vocht: Bij </a:t>
            </a:r>
            <a:r>
              <a:rPr lang="nl-NL" dirty="0" err="1"/>
              <a:t>hyponatriemie</a:t>
            </a:r>
            <a:r>
              <a:rPr lang="nl-NL" dirty="0"/>
              <a:t> kan een (lichte) vochtbeperking nodig zijn. Excessieve vochtinname moet worden voorkomen. </a:t>
            </a:r>
          </a:p>
          <a:p>
            <a:pPr marL="0" indent="0">
              <a:buNone/>
            </a:pPr>
            <a:endParaRPr lang="nl-NL" dirty="0"/>
          </a:p>
          <a:p>
            <a:r>
              <a:rPr lang="nl-NL" dirty="0"/>
              <a:t>Kaliumbeperking: op geleide van uitslagen</a:t>
            </a:r>
          </a:p>
          <a:p>
            <a:pPr marL="0" indent="0">
              <a:buNone/>
            </a:pPr>
            <a:endParaRPr lang="nl-NL" dirty="0"/>
          </a:p>
          <a:p>
            <a:r>
              <a:rPr lang="nl-NL"/>
              <a:t>Koolhydraten/Vetten</a:t>
            </a:r>
            <a:r>
              <a:rPr lang="nl-NL" dirty="0"/>
              <a:t>/calcium/vitamine D: Richtlijn Goede Voeding.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68A08777-00E5-4353-98B9-69F1BEF249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l-NL"/>
              <a:t>03-06-2023</a:t>
            </a:r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4B872FE8-8E4F-42A8-A9F5-A854BA1590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/>
              <a:t>Nefrotisch Syndroom</a:t>
            </a:r>
          </a:p>
        </p:txBody>
      </p:sp>
    </p:spTree>
    <p:extLst>
      <p:ext uri="{BB962C8B-B14F-4D97-AF65-F5344CB8AC3E}">
        <p14:creationId xmlns:p14="http://schemas.microsoft.com/office/powerpoint/2010/main" val="31403624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A0CB85A-A4CA-403F-8949-B2DB6F6140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z="2800" dirty="0"/>
              <a:t>Dieet bij nefrotisch syndroom: bijzonderheden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425B7285-1FF7-49F7-93BD-F0585E6590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Eiwit- en natrium uitscheiding kan aan de hand van 24-uurs urine (en voedingsanamnese) worden ingeschat. Plastabletten kunnen de zoutuitscheiding beïnvloeden (na +/- 3-5 dagen nieuw evenwicht). </a:t>
            </a:r>
          </a:p>
          <a:p>
            <a:pPr marL="0" indent="0">
              <a:buNone/>
            </a:pPr>
            <a:endParaRPr lang="nl-NL" dirty="0"/>
          </a:p>
          <a:p>
            <a:r>
              <a:rPr lang="nl-NL" dirty="0"/>
              <a:t>ACE-remmers en </a:t>
            </a:r>
            <a:r>
              <a:rPr lang="nl-NL" dirty="0" err="1"/>
              <a:t>Angiotensine</a:t>
            </a:r>
            <a:r>
              <a:rPr lang="nl-NL" dirty="0"/>
              <a:t> II-antagonisten kunnen tot een verhoogd serum kalium leiden. </a:t>
            </a:r>
          </a:p>
          <a:p>
            <a:pPr marL="0" indent="0">
              <a:buNone/>
            </a:pPr>
            <a:endParaRPr lang="nl-NL" dirty="0"/>
          </a:p>
          <a:p>
            <a:r>
              <a:rPr lang="nl-NL" dirty="0"/>
              <a:t>Gebruik van kaliumrijke voeding heeft een gunstig effect op de bloeddruk.</a:t>
            </a:r>
          </a:p>
          <a:p>
            <a:pPr marL="0" indent="0">
              <a:buNone/>
            </a:pPr>
            <a:endParaRPr lang="nl-NL" dirty="0"/>
          </a:p>
          <a:p>
            <a:r>
              <a:rPr lang="nl-NL" dirty="0"/>
              <a:t>Bij gebruik van </a:t>
            </a:r>
            <a:r>
              <a:rPr lang="nl-NL" dirty="0" err="1"/>
              <a:t>immuunsuppressie</a:t>
            </a:r>
            <a:r>
              <a:rPr lang="nl-NL" dirty="0"/>
              <a:t>: geen leverworst of paté vanwege risico op Hepatitis E.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68A08777-00E5-4353-98B9-69F1BEF249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l-NL"/>
              <a:t>03-06-2023</a:t>
            </a:r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4B872FE8-8E4F-42A8-A9F5-A854BA1590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/>
              <a:t>Nefrotisch Syndroom</a:t>
            </a:r>
          </a:p>
        </p:txBody>
      </p:sp>
    </p:spTree>
    <p:extLst>
      <p:ext uri="{BB962C8B-B14F-4D97-AF65-F5344CB8AC3E}">
        <p14:creationId xmlns:p14="http://schemas.microsoft.com/office/powerpoint/2010/main" val="39708445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Casuïstiek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Casus 1</a:t>
            </a:r>
          </a:p>
          <a:p>
            <a:r>
              <a:rPr lang="en-US" dirty="0"/>
              <a:t>Man 54 </a:t>
            </a:r>
            <a:r>
              <a:rPr lang="en-US" dirty="0" err="1"/>
              <a:t>jr</a:t>
            </a:r>
            <a:endParaRPr lang="en-US" dirty="0"/>
          </a:p>
          <a:p>
            <a:r>
              <a:rPr lang="en-US" dirty="0" err="1"/>
              <a:t>Sinds</a:t>
            </a:r>
            <a:r>
              <a:rPr lang="en-US" dirty="0"/>
              <a:t> 2 </a:t>
            </a:r>
            <a:r>
              <a:rPr lang="en-US" dirty="0" err="1"/>
              <a:t>mnd</a:t>
            </a:r>
            <a:r>
              <a:rPr lang="en-US" dirty="0"/>
              <a:t> </a:t>
            </a:r>
            <a:r>
              <a:rPr lang="en-US" dirty="0" err="1"/>
              <a:t>progressief</a:t>
            </a:r>
            <a:r>
              <a:rPr lang="en-US" dirty="0"/>
              <a:t> </a:t>
            </a:r>
            <a:r>
              <a:rPr lang="en-US" dirty="0" err="1"/>
              <a:t>oedeem</a:t>
            </a:r>
            <a:r>
              <a:rPr lang="en-US" dirty="0"/>
              <a:t> </a:t>
            </a:r>
            <a:r>
              <a:rPr lang="en-US" dirty="0" err="1"/>
              <a:t>aan</a:t>
            </a:r>
            <a:r>
              <a:rPr lang="en-US" dirty="0"/>
              <a:t> </a:t>
            </a:r>
            <a:r>
              <a:rPr lang="en-US" dirty="0" err="1"/>
              <a:t>benen</a:t>
            </a:r>
            <a:r>
              <a:rPr lang="en-US" dirty="0"/>
              <a:t>, </a:t>
            </a:r>
            <a:r>
              <a:rPr lang="en-US" dirty="0" err="1"/>
              <a:t>buik</a:t>
            </a:r>
            <a:r>
              <a:rPr lang="en-US" dirty="0"/>
              <a:t>. </a:t>
            </a:r>
            <a:r>
              <a:rPr lang="en-US" dirty="0" err="1"/>
              <a:t>Ogen</a:t>
            </a:r>
            <a:r>
              <a:rPr lang="en-US" dirty="0"/>
              <a:t> </a:t>
            </a:r>
            <a:r>
              <a:rPr lang="en-US" dirty="0" err="1"/>
              <a:t>zitten</a:t>
            </a:r>
            <a:r>
              <a:rPr lang="en-US" dirty="0"/>
              <a:t> ‘s </a:t>
            </a:r>
            <a:r>
              <a:rPr lang="en-US" dirty="0" err="1"/>
              <a:t>ochtends</a:t>
            </a:r>
            <a:r>
              <a:rPr lang="en-US" dirty="0"/>
              <a:t> </a:t>
            </a:r>
            <a:r>
              <a:rPr lang="en-US" dirty="0" err="1"/>
              <a:t>dicht</a:t>
            </a:r>
            <a:r>
              <a:rPr lang="en-US" dirty="0"/>
              <a:t>. </a:t>
            </a:r>
            <a:r>
              <a:rPr lang="en-US" dirty="0" err="1"/>
              <a:t>Gewichtstoename</a:t>
            </a:r>
            <a:r>
              <a:rPr lang="en-US" dirty="0"/>
              <a:t> van 76 </a:t>
            </a:r>
            <a:r>
              <a:rPr lang="en-US" dirty="0" err="1"/>
              <a:t>naar</a:t>
            </a:r>
            <a:r>
              <a:rPr lang="en-US" dirty="0"/>
              <a:t> 85 kg in </a:t>
            </a:r>
            <a:r>
              <a:rPr lang="en-US" dirty="0" err="1"/>
              <a:t>dezelfde</a:t>
            </a:r>
            <a:r>
              <a:rPr lang="en-US" dirty="0"/>
              <a:t> </a:t>
            </a:r>
            <a:r>
              <a:rPr lang="en-US" dirty="0" err="1"/>
              <a:t>tijd</a:t>
            </a:r>
            <a:r>
              <a:rPr lang="en-US" dirty="0"/>
              <a:t>.</a:t>
            </a:r>
          </a:p>
          <a:p>
            <a:r>
              <a:rPr lang="en-US" dirty="0"/>
              <a:t>Lich Oz: RR 160/104 mmHg, </a:t>
            </a:r>
            <a:r>
              <a:rPr lang="en-US" dirty="0" err="1"/>
              <a:t>forse</a:t>
            </a:r>
            <a:r>
              <a:rPr lang="en-US" dirty="0"/>
              <a:t> </a:t>
            </a:r>
            <a:r>
              <a:rPr lang="en-US" dirty="0" err="1"/>
              <a:t>oedemen</a:t>
            </a:r>
            <a:endParaRPr lang="en-US" dirty="0"/>
          </a:p>
          <a:p>
            <a:r>
              <a:rPr lang="en-US" dirty="0"/>
              <a:t>Lab: </a:t>
            </a:r>
            <a:r>
              <a:rPr lang="en-US" dirty="0" err="1"/>
              <a:t>albumine</a:t>
            </a:r>
            <a:r>
              <a:rPr lang="en-US" dirty="0"/>
              <a:t> 21 g/l; </a:t>
            </a:r>
            <a:r>
              <a:rPr lang="en-US" dirty="0" err="1"/>
              <a:t>kreatinine</a:t>
            </a:r>
            <a:r>
              <a:rPr lang="en-US" dirty="0"/>
              <a:t> 87 </a:t>
            </a:r>
            <a:r>
              <a:rPr lang="en-US" dirty="0" err="1"/>
              <a:t>umol</a:t>
            </a:r>
            <a:r>
              <a:rPr lang="en-US" dirty="0"/>
              <a:t>/l, cholesterol 8,4 </a:t>
            </a:r>
            <a:r>
              <a:rPr lang="en-US" dirty="0" err="1"/>
              <a:t>mmol</a:t>
            </a:r>
            <a:r>
              <a:rPr lang="en-US" dirty="0"/>
              <a:t>/l  </a:t>
            </a:r>
            <a:r>
              <a:rPr lang="en-US" dirty="0" err="1"/>
              <a:t>verder</a:t>
            </a:r>
            <a:r>
              <a:rPr lang="en-US" dirty="0"/>
              <a:t> </a:t>
            </a:r>
            <a:r>
              <a:rPr lang="en-US" dirty="0" err="1"/>
              <a:t>gb</a:t>
            </a:r>
            <a:r>
              <a:rPr lang="en-US" dirty="0"/>
              <a:t>.</a:t>
            </a:r>
          </a:p>
          <a:p>
            <a:r>
              <a:rPr lang="en-US" dirty="0"/>
              <a:t>Urine 24 hr:  11,2 </a:t>
            </a:r>
            <a:r>
              <a:rPr lang="en-US" dirty="0" err="1"/>
              <a:t>mmol</a:t>
            </a:r>
            <a:r>
              <a:rPr lang="en-US" dirty="0"/>
              <a:t> </a:t>
            </a:r>
            <a:r>
              <a:rPr lang="en-US" dirty="0" err="1"/>
              <a:t>kreatinine</a:t>
            </a:r>
            <a:r>
              <a:rPr lang="en-US" dirty="0"/>
              <a:t>;  6,7 g </a:t>
            </a:r>
            <a:r>
              <a:rPr lang="en-US" dirty="0" err="1"/>
              <a:t>eiwit</a:t>
            </a:r>
            <a:r>
              <a:rPr lang="en-US" dirty="0"/>
              <a:t>;  440 </a:t>
            </a:r>
            <a:r>
              <a:rPr lang="en-US" dirty="0" err="1"/>
              <a:t>mmol</a:t>
            </a:r>
            <a:r>
              <a:rPr lang="en-US" dirty="0"/>
              <a:t> </a:t>
            </a:r>
            <a:r>
              <a:rPr lang="en-US" dirty="0" err="1"/>
              <a:t>ureum</a:t>
            </a:r>
            <a:r>
              <a:rPr lang="en-US" dirty="0"/>
              <a:t>; 330 </a:t>
            </a:r>
            <a:r>
              <a:rPr lang="en-US" dirty="0" err="1"/>
              <a:t>mmol</a:t>
            </a:r>
            <a:r>
              <a:rPr lang="en-US" dirty="0"/>
              <a:t> </a:t>
            </a:r>
            <a:r>
              <a:rPr lang="en-US" dirty="0" err="1"/>
              <a:t>natrium</a:t>
            </a:r>
            <a:endParaRPr lang="en-US" dirty="0"/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=&gt; </a:t>
            </a:r>
            <a:r>
              <a:rPr lang="en-US" dirty="0" err="1"/>
              <a:t>Nefrotisch</a:t>
            </a:r>
            <a:r>
              <a:rPr lang="en-US" dirty="0"/>
              <a:t> </a:t>
            </a:r>
            <a:r>
              <a:rPr lang="en-US" dirty="0" err="1"/>
              <a:t>syndroom</a:t>
            </a:r>
            <a:endParaRPr lang="en-US" dirty="0"/>
          </a:p>
          <a:p>
            <a:endParaRPr lang="en-US" dirty="0"/>
          </a:p>
          <a:p>
            <a:r>
              <a:rPr lang="en-US" dirty="0" err="1"/>
              <a:t>Nierbiopt</a:t>
            </a:r>
            <a:r>
              <a:rPr lang="en-US" dirty="0"/>
              <a:t>: </a:t>
            </a:r>
            <a:r>
              <a:rPr lang="en-US" dirty="0" err="1"/>
              <a:t>membraneuze</a:t>
            </a:r>
            <a:r>
              <a:rPr lang="en-US" dirty="0"/>
              <a:t> </a:t>
            </a:r>
            <a:r>
              <a:rPr lang="en-US" dirty="0" err="1"/>
              <a:t>nefropathie</a:t>
            </a:r>
            <a:endParaRPr lang="en-US" dirty="0"/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B32A3839-3CD0-46A6-9184-0AF3BD453B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l-NL"/>
              <a:t>03-06-2023</a:t>
            </a:r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BC79002B-07BC-444D-96F6-F26AE72078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/>
              <a:t>Nefrotisch Syndroom</a:t>
            </a:r>
          </a:p>
        </p:txBody>
      </p:sp>
    </p:spTree>
    <p:extLst>
      <p:ext uri="{BB962C8B-B14F-4D97-AF65-F5344CB8AC3E}">
        <p14:creationId xmlns:p14="http://schemas.microsoft.com/office/powerpoint/2010/main" val="35126096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Casuïstiek</a:t>
            </a:r>
            <a:r>
              <a:rPr lang="en-US" dirty="0"/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Casus 1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 err="1"/>
              <a:t>Wat</a:t>
            </a:r>
            <a:r>
              <a:rPr lang="en-US" dirty="0"/>
              <a:t> </a:t>
            </a:r>
            <a:r>
              <a:rPr lang="en-US" dirty="0" err="1"/>
              <a:t>te</a:t>
            </a:r>
            <a:r>
              <a:rPr lang="en-US" dirty="0"/>
              <a:t> </a:t>
            </a:r>
            <a:r>
              <a:rPr lang="en-US" dirty="0" err="1"/>
              <a:t>doen</a:t>
            </a:r>
            <a:r>
              <a:rPr lang="en-US" dirty="0"/>
              <a:t>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11560" y="2420888"/>
            <a:ext cx="7128792" cy="2585323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dirty="0" err="1"/>
              <a:t>Zoutintake</a:t>
            </a:r>
            <a:r>
              <a:rPr lang="en-US" dirty="0"/>
              <a:t>:  330 </a:t>
            </a:r>
            <a:r>
              <a:rPr lang="en-US" dirty="0" err="1"/>
              <a:t>mmol</a:t>
            </a:r>
            <a:r>
              <a:rPr lang="en-US" dirty="0"/>
              <a:t> </a:t>
            </a:r>
            <a:r>
              <a:rPr lang="en-US" dirty="0" err="1"/>
              <a:t>natrium</a:t>
            </a:r>
            <a:r>
              <a:rPr lang="en-US" dirty="0"/>
              <a:t> = 19 gram </a:t>
            </a:r>
            <a:r>
              <a:rPr lang="en-US" dirty="0" err="1"/>
              <a:t>zout</a:t>
            </a:r>
            <a:r>
              <a:rPr lang="en-US" dirty="0"/>
              <a:t> </a:t>
            </a:r>
            <a:r>
              <a:rPr lang="en-US" dirty="0" err="1"/>
              <a:t>ofwel</a:t>
            </a:r>
            <a:r>
              <a:rPr lang="en-US" dirty="0"/>
              <a:t> 7429 mg </a:t>
            </a:r>
            <a:r>
              <a:rPr lang="en-US" dirty="0" err="1"/>
              <a:t>natrium</a:t>
            </a:r>
            <a:r>
              <a:rPr lang="en-US" dirty="0"/>
              <a:t>!</a:t>
            </a:r>
          </a:p>
          <a:p>
            <a:r>
              <a:rPr lang="en-US" dirty="0"/>
              <a:t>			</a:t>
            </a:r>
          </a:p>
          <a:p>
            <a:r>
              <a:rPr lang="en-US" dirty="0"/>
              <a:t>			1 gram </a:t>
            </a:r>
            <a:r>
              <a:rPr lang="en-US" dirty="0" err="1"/>
              <a:t>zout</a:t>
            </a:r>
            <a:r>
              <a:rPr lang="en-US" dirty="0"/>
              <a:t> is 17 </a:t>
            </a:r>
            <a:r>
              <a:rPr lang="en-US" dirty="0" err="1"/>
              <a:t>mmol</a:t>
            </a:r>
            <a:r>
              <a:rPr lang="en-US" dirty="0"/>
              <a:t> </a:t>
            </a:r>
            <a:r>
              <a:rPr lang="en-US" dirty="0" err="1"/>
              <a:t>NaCl</a:t>
            </a:r>
            <a:r>
              <a:rPr lang="en-US" dirty="0"/>
              <a:t> </a:t>
            </a:r>
          </a:p>
          <a:p>
            <a:r>
              <a:rPr lang="en-US" dirty="0"/>
              <a:t>			1 gram </a:t>
            </a:r>
            <a:r>
              <a:rPr lang="en-US" dirty="0" err="1"/>
              <a:t>zout</a:t>
            </a:r>
            <a:r>
              <a:rPr lang="en-US" dirty="0"/>
              <a:t> is  391 mg </a:t>
            </a:r>
            <a:r>
              <a:rPr lang="en-US" dirty="0" err="1"/>
              <a:t>natrium</a:t>
            </a:r>
            <a:endParaRPr lang="en-US" dirty="0"/>
          </a:p>
          <a:p>
            <a:r>
              <a:rPr lang="en-US" dirty="0"/>
              <a:t>			</a:t>
            </a:r>
            <a:r>
              <a:rPr lang="en-US" dirty="0" err="1"/>
              <a:t>gemiddeld</a:t>
            </a:r>
            <a:r>
              <a:rPr lang="en-US" dirty="0"/>
              <a:t> in NL: 7-12 gram (120-200 </a:t>
            </a:r>
            <a:r>
              <a:rPr lang="en-US" dirty="0" err="1"/>
              <a:t>mmol</a:t>
            </a:r>
            <a:r>
              <a:rPr lang="en-US" dirty="0"/>
              <a:t>)</a:t>
            </a:r>
          </a:p>
          <a:p>
            <a:r>
              <a:rPr lang="en-US" dirty="0"/>
              <a:t>			</a:t>
            </a:r>
          </a:p>
          <a:p>
            <a:r>
              <a:rPr lang="en-US" dirty="0" err="1"/>
              <a:t>Streven</a:t>
            </a:r>
            <a:r>
              <a:rPr lang="en-US" dirty="0"/>
              <a:t> </a:t>
            </a:r>
            <a:r>
              <a:rPr lang="en-US" dirty="0" err="1"/>
              <a:t>dus</a:t>
            </a:r>
            <a:r>
              <a:rPr lang="en-US" dirty="0"/>
              <a:t> </a:t>
            </a:r>
            <a:r>
              <a:rPr lang="en-US" dirty="0" err="1"/>
              <a:t>naar</a:t>
            </a:r>
            <a:r>
              <a:rPr lang="en-US" dirty="0"/>
              <a:t> 5 gram </a:t>
            </a:r>
            <a:r>
              <a:rPr lang="en-US" dirty="0" err="1"/>
              <a:t>zout</a:t>
            </a:r>
            <a:r>
              <a:rPr lang="en-US" dirty="0"/>
              <a:t> (85 </a:t>
            </a:r>
            <a:r>
              <a:rPr lang="en-US" dirty="0" err="1"/>
              <a:t>mmol</a:t>
            </a:r>
            <a:r>
              <a:rPr lang="en-US" dirty="0"/>
              <a:t> in urine, 1955 mg </a:t>
            </a:r>
            <a:r>
              <a:rPr lang="en-US" dirty="0" err="1"/>
              <a:t>natrium</a:t>
            </a:r>
            <a:r>
              <a:rPr lang="en-US" dirty="0"/>
              <a:t> )</a:t>
            </a:r>
          </a:p>
          <a:p>
            <a:endParaRPr lang="en-US" dirty="0"/>
          </a:p>
          <a:p>
            <a:r>
              <a:rPr lang="en-US" dirty="0"/>
              <a:t>=&gt; Grote </a:t>
            </a:r>
            <a:r>
              <a:rPr lang="en-US" dirty="0" err="1"/>
              <a:t>dieetaanpassing</a:t>
            </a:r>
            <a:r>
              <a:rPr lang="en-US" dirty="0"/>
              <a:t> </a:t>
            </a:r>
            <a:r>
              <a:rPr lang="en-US" dirty="0" err="1"/>
              <a:t>voor</a:t>
            </a:r>
            <a:r>
              <a:rPr lang="en-US" dirty="0"/>
              <a:t> </a:t>
            </a:r>
            <a:r>
              <a:rPr lang="en-US" dirty="0" err="1"/>
              <a:t>deze</a:t>
            </a:r>
            <a:r>
              <a:rPr lang="en-US" dirty="0"/>
              <a:t> man!!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B0DC9285-681A-451B-9E85-F3A8AE8467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l-NL"/>
              <a:t>03-06-2023</a:t>
            </a:r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DF5A1A98-46E7-49A4-82F1-E26E5DF707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/>
              <a:t>Nefrotisch Syndroom</a:t>
            </a:r>
          </a:p>
        </p:txBody>
      </p:sp>
    </p:spTree>
    <p:extLst>
      <p:ext uri="{BB962C8B-B14F-4D97-AF65-F5344CB8AC3E}">
        <p14:creationId xmlns:p14="http://schemas.microsoft.com/office/powerpoint/2010/main" val="39774454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Casuïstiek</a:t>
            </a:r>
            <a:r>
              <a:rPr lang="en-US" dirty="0"/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Casus 1</a:t>
            </a:r>
          </a:p>
          <a:p>
            <a:endParaRPr lang="en-US" dirty="0"/>
          </a:p>
          <a:p>
            <a:r>
              <a:rPr lang="en-US" dirty="0" err="1"/>
              <a:t>Eiwitintake</a:t>
            </a:r>
            <a:r>
              <a:rPr lang="en-US" dirty="0"/>
              <a:t>: 440 </a:t>
            </a:r>
            <a:r>
              <a:rPr lang="en-US" dirty="0" err="1"/>
              <a:t>mmol</a:t>
            </a:r>
            <a:r>
              <a:rPr lang="en-US" dirty="0"/>
              <a:t> </a:t>
            </a:r>
            <a:r>
              <a:rPr lang="en-US" dirty="0" err="1"/>
              <a:t>ureum</a:t>
            </a:r>
            <a:r>
              <a:rPr lang="en-US" dirty="0"/>
              <a:t> = 100 gram</a:t>
            </a:r>
          </a:p>
          <a:p>
            <a:endParaRPr lang="en-US" dirty="0"/>
          </a:p>
          <a:p>
            <a:r>
              <a:rPr lang="en-US" dirty="0" err="1"/>
              <a:t>Formule</a:t>
            </a:r>
            <a:r>
              <a:rPr lang="en-US" dirty="0"/>
              <a:t> van Maroni : </a:t>
            </a:r>
            <a:r>
              <a:rPr lang="en-US" dirty="0" err="1"/>
              <a:t>Eiwitinname</a:t>
            </a:r>
            <a:r>
              <a:rPr lang="en-US" dirty="0"/>
              <a:t> (g/dag) = [Urine </a:t>
            </a:r>
            <a:r>
              <a:rPr lang="en-US" dirty="0" err="1"/>
              <a:t>ureum</a:t>
            </a:r>
            <a:r>
              <a:rPr lang="en-US" dirty="0"/>
              <a:t> (</a:t>
            </a:r>
            <a:r>
              <a:rPr lang="en-US" dirty="0" err="1"/>
              <a:t>mmol</a:t>
            </a:r>
            <a:r>
              <a:rPr lang="en-US" dirty="0"/>
              <a:t>/24hr) </a:t>
            </a:r>
          </a:p>
          <a:p>
            <a:pPr>
              <a:buNone/>
            </a:pPr>
            <a:r>
              <a:rPr lang="is-IS" dirty="0"/>
              <a:t>      x 0.18] + 15 + proteinurie (in g/dag).</a:t>
            </a:r>
          </a:p>
          <a:p>
            <a:endParaRPr lang="is-IS" dirty="0"/>
          </a:p>
          <a:p>
            <a:r>
              <a:rPr lang="is-IS" dirty="0"/>
              <a:t>Streven naar 0,8 x 76 = 60 gram</a:t>
            </a:r>
          </a:p>
          <a:p>
            <a:endParaRPr lang="is-IS" dirty="0"/>
          </a:p>
          <a:p>
            <a:pPr marL="0" indent="0">
              <a:buNone/>
            </a:pPr>
            <a:r>
              <a:rPr lang="is-IS" dirty="0"/>
              <a:t>=&gt; </a:t>
            </a:r>
            <a:r>
              <a:rPr lang="en-US" dirty="0"/>
              <a:t>O</a:t>
            </a:r>
            <a:r>
              <a:rPr lang="is-IS" dirty="0"/>
              <a:t>ok hier grote aanpassing nodig. </a:t>
            </a:r>
            <a:endParaRPr lang="en-US" dirty="0"/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2EECB3F5-3028-4B9D-80E5-FDAC875C5F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l-NL"/>
              <a:t>03-06-2023</a:t>
            </a:r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55254721-015D-47EC-A1AA-5F9E398D46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/>
              <a:t>Nefrotisch Syndroom</a:t>
            </a:r>
          </a:p>
        </p:txBody>
      </p:sp>
    </p:spTree>
    <p:extLst>
      <p:ext uri="{BB962C8B-B14F-4D97-AF65-F5344CB8AC3E}">
        <p14:creationId xmlns:p14="http://schemas.microsoft.com/office/powerpoint/2010/main" val="371499907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764704"/>
            <a:ext cx="8100000" cy="533400"/>
          </a:xfrm>
        </p:spPr>
        <p:txBody>
          <a:bodyPr/>
          <a:lstStyle/>
          <a:p>
            <a:r>
              <a:rPr lang="en-US" dirty="0" err="1"/>
              <a:t>Casuïstiek</a:t>
            </a:r>
            <a:r>
              <a:rPr lang="en-US" dirty="0"/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412776"/>
            <a:ext cx="8100000" cy="4896544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Casus 1</a:t>
            </a:r>
          </a:p>
          <a:p>
            <a:r>
              <a:rPr lang="en-US" dirty="0"/>
              <a:t>Na  3 </a:t>
            </a:r>
            <a:r>
              <a:rPr lang="en-US" dirty="0" err="1"/>
              <a:t>mnd</a:t>
            </a:r>
            <a:r>
              <a:rPr lang="en-US" dirty="0"/>
              <a:t>:  </a:t>
            </a:r>
            <a:r>
              <a:rPr lang="en-US" dirty="0" err="1"/>
              <a:t>oedeem</a:t>
            </a:r>
            <a:r>
              <a:rPr lang="en-US" dirty="0"/>
              <a:t> </a:t>
            </a:r>
            <a:r>
              <a:rPr lang="en-US" dirty="0" err="1"/>
              <a:t>verminderd</a:t>
            </a:r>
            <a:r>
              <a:rPr lang="en-US" dirty="0"/>
              <a:t> met </a:t>
            </a:r>
            <a:r>
              <a:rPr lang="en-US" dirty="0" err="1"/>
              <a:t>diuretica</a:t>
            </a:r>
            <a:r>
              <a:rPr lang="en-US" dirty="0"/>
              <a:t>, </a:t>
            </a:r>
            <a:r>
              <a:rPr lang="en-US" dirty="0" err="1"/>
              <a:t>heeft</a:t>
            </a:r>
            <a:r>
              <a:rPr lang="en-US" dirty="0"/>
              <a:t> </a:t>
            </a:r>
            <a:r>
              <a:rPr lang="en-US" dirty="0" err="1"/>
              <a:t>daarnaast</a:t>
            </a:r>
            <a:r>
              <a:rPr lang="en-US" dirty="0"/>
              <a:t> ACE-</a:t>
            </a:r>
            <a:r>
              <a:rPr lang="en-US" dirty="0" err="1"/>
              <a:t>remmer</a:t>
            </a:r>
            <a:r>
              <a:rPr lang="en-US" dirty="0"/>
              <a:t> en </a:t>
            </a:r>
            <a:r>
              <a:rPr lang="en-US" dirty="0" err="1"/>
              <a:t>statine</a:t>
            </a:r>
            <a:endParaRPr lang="en-US" dirty="0"/>
          </a:p>
          <a:p>
            <a:r>
              <a:rPr lang="en-US" dirty="0" err="1"/>
              <a:t>Bewust</a:t>
            </a:r>
            <a:r>
              <a:rPr lang="en-US" dirty="0"/>
              <a:t> </a:t>
            </a:r>
            <a:r>
              <a:rPr lang="en-US" dirty="0" err="1"/>
              <a:t>bezig</a:t>
            </a:r>
            <a:r>
              <a:rPr lang="en-US" dirty="0"/>
              <a:t> met </a:t>
            </a:r>
            <a:r>
              <a:rPr lang="en-US" dirty="0" err="1"/>
              <a:t>voeding</a:t>
            </a:r>
            <a:r>
              <a:rPr lang="en-US" dirty="0"/>
              <a:t>, </a:t>
            </a:r>
            <a:r>
              <a:rPr lang="en-US" dirty="0" err="1"/>
              <a:t>houdt</a:t>
            </a:r>
            <a:r>
              <a:rPr lang="en-US" dirty="0"/>
              <a:t> </a:t>
            </a:r>
            <a:r>
              <a:rPr lang="en-US" dirty="0" err="1"/>
              <a:t>zich</a:t>
            </a:r>
            <a:r>
              <a:rPr lang="en-US" dirty="0"/>
              <a:t> </a:t>
            </a:r>
            <a:r>
              <a:rPr lang="en-US" dirty="0" err="1"/>
              <a:t>aan</a:t>
            </a:r>
            <a:r>
              <a:rPr lang="en-US" dirty="0"/>
              <a:t> </a:t>
            </a:r>
            <a:r>
              <a:rPr lang="en-US" dirty="0" err="1"/>
              <a:t>dieet</a:t>
            </a:r>
            <a:endParaRPr lang="en-US" dirty="0"/>
          </a:p>
          <a:p>
            <a:endParaRPr lang="en-US" dirty="0"/>
          </a:p>
          <a:p>
            <a:r>
              <a:rPr lang="en-US" dirty="0"/>
              <a:t>Lich Oz: RR 132/78 mmHg, </a:t>
            </a:r>
            <a:r>
              <a:rPr lang="en-US" dirty="0" err="1"/>
              <a:t>nog</a:t>
            </a:r>
            <a:r>
              <a:rPr lang="en-US" dirty="0"/>
              <a:t> </a:t>
            </a:r>
            <a:r>
              <a:rPr lang="en-US" dirty="0" err="1"/>
              <a:t>matig</a:t>
            </a:r>
            <a:r>
              <a:rPr lang="en-US" dirty="0"/>
              <a:t> </a:t>
            </a:r>
            <a:r>
              <a:rPr lang="en-US" dirty="0" err="1"/>
              <a:t>enkeloedeem</a:t>
            </a:r>
            <a:r>
              <a:rPr lang="en-US" dirty="0"/>
              <a:t> </a:t>
            </a:r>
          </a:p>
          <a:p>
            <a:r>
              <a:rPr lang="en-US" dirty="0"/>
              <a:t>Lab: </a:t>
            </a:r>
            <a:r>
              <a:rPr lang="en-US" dirty="0" err="1"/>
              <a:t>albumine</a:t>
            </a:r>
            <a:r>
              <a:rPr lang="en-US" dirty="0"/>
              <a:t> 27 g/l; </a:t>
            </a:r>
            <a:r>
              <a:rPr lang="en-US" dirty="0" err="1"/>
              <a:t>kreatinine</a:t>
            </a:r>
            <a:r>
              <a:rPr lang="en-US" dirty="0"/>
              <a:t> 94 </a:t>
            </a:r>
            <a:r>
              <a:rPr lang="en-US" dirty="0" err="1"/>
              <a:t>umol</a:t>
            </a:r>
            <a:r>
              <a:rPr lang="en-US" dirty="0"/>
              <a:t>/l; cholesterol 4,9 </a:t>
            </a:r>
            <a:r>
              <a:rPr lang="en-US" dirty="0" err="1"/>
              <a:t>mmol</a:t>
            </a:r>
            <a:r>
              <a:rPr lang="en-US" dirty="0"/>
              <a:t>/l</a:t>
            </a:r>
          </a:p>
          <a:p>
            <a:r>
              <a:rPr lang="en-US" dirty="0"/>
              <a:t>Urine 24 </a:t>
            </a:r>
            <a:r>
              <a:rPr lang="en-US" dirty="0" err="1"/>
              <a:t>hr</a:t>
            </a:r>
            <a:r>
              <a:rPr lang="en-US" dirty="0"/>
              <a:t>:  10,8 </a:t>
            </a:r>
            <a:r>
              <a:rPr lang="en-US" dirty="0" err="1"/>
              <a:t>mmol</a:t>
            </a:r>
            <a:r>
              <a:rPr lang="en-US" dirty="0"/>
              <a:t> </a:t>
            </a:r>
            <a:r>
              <a:rPr lang="en-US" dirty="0" err="1"/>
              <a:t>kreatinine</a:t>
            </a:r>
            <a:r>
              <a:rPr lang="en-US" dirty="0"/>
              <a:t>;  3,7 g </a:t>
            </a:r>
            <a:r>
              <a:rPr lang="en-US" dirty="0" err="1"/>
              <a:t>eiwit</a:t>
            </a:r>
            <a:r>
              <a:rPr lang="en-US" dirty="0"/>
              <a:t>;  220 </a:t>
            </a:r>
            <a:r>
              <a:rPr lang="en-US" dirty="0" err="1"/>
              <a:t>mmol</a:t>
            </a:r>
            <a:r>
              <a:rPr lang="en-US" dirty="0"/>
              <a:t> </a:t>
            </a:r>
            <a:r>
              <a:rPr lang="en-US" dirty="0" err="1"/>
              <a:t>ureum</a:t>
            </a:r>
            <a:r>
              <a:rPr lang="en-US" dirty="0"/>
              <a:t>; 130 </a:t>
            </a:r>
            <a:r>
              <a:rPr lang="en-US" dirty="0" err="1"/>
              <a:t>mmol</a:t>
            </a:r>
            <a:r>
              <a:rPr lang="en-US" dirty="0"/>
              <a:t> </a:t>
            </a:r>
            <a:r>
              <a:rPr lang="en-US" dirty="0" err="1"/>
              <a:t>natrium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pPr>
              <a:buFont typeface="Symbol" charset="0"/>
              <a:buChar char=""/>
            </a:pPr>
            <a:r>
              <a:rPr lang="en-US" dirty="0" err="1"/>
              <a:t>eiwitintake</a:t>
            </a:r>
            <a:r>
              <a:rPr lang="en-US" dirty="0"/>
              <a:t>  van 100 </a:t>
            </a:r>
            <a:r>
              <a:rPr lang="en-US" dirty="0" err="1"/>
              <a:t>naar</a:t>
            </a:r>
            <a:r>
              <a:rPr lang="en-US" dirty="0"/>
              <a:t> 58 gram ( target 60 </a:t>
            </a:r>
            <a:r>
              <a:rPr lang="en-US" dirty="0" err="1"/>
              <a:t>gehaald</a:t>
            </a:r>
            <a:r>
              <a:rPr lang="en-US" dirty="0"/>
              <a:t>)</a:t>
            </a:r>
          </a:p>
          <a:p>
            <a:pPr>
              <a:buFont typeface="Symbol" charset="0"/>
              <a:buChar char=""/>
            </a:pPr>
            <a:r>
              <a:rPr lang="en-US" dirty="0" err="1"/>
              <a:t>zoutintake</a:t>
            </a:r>
            <a:r>
              <a:rPr lang="en-US" dirty="0"/>
              <a:t> van 19 </a:t>
            </a:r>
            <a:r>
              <a:rPr lang="en-US" dirty="0" err="1"/>
              <a:t>naar</a:t>
            </a:r>
            <a:r>
              <a:rPr lang="en-US" dirty="0"/>
              <a:t> 7,6 gram (target 5)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err="1"/>
              <a:t>Tekenen</a:t>
            </a:r>
            <a:r>
              <a:rPr lang="en-US" dirty="0"/>
              <a:t> van </a:t>
            </a:r>
            <a:r>
              <a:rPr lang="en-US" dirty="0" err="1"/>
              <a:t>spontane</a:t>
            </a:r>
            <a:r>
              <a:rPr lang="en-US" dirty="0"/>
              <a:t> </a:t>
            </a:r>
            <a:r>
              <a:rPr lang="en-US" dirty="0" err="1"/>
              <a:t>remissie</a:t>
            </a:r>
            <a:r>
              <a:rPr lang="en-US" dirty="0"/>
              <a:t>!</a:t>
            </a:r>
          </a:p>
          <a:p>
            <a:pPr>
              <a:buFont typeface="Symbol" charset="0"/>
              <a:buChar char=""/>
            </a:pPr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FBF817D3-D46D-4CEA-BC5F-CEF7C7CD40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l-NL"/>
              <a:t>03-06-2023</a:t>
            </a:r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34D6ADD3-9DE8-4933-8316-94BD057C6D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/>
              <a:t>Nefrotisch Syndroom</a:t>
            </a:r>
          </a:p>
        </p:txBody>
      </p:sp>
    </p:spTree>
    <p:extLst>
      <p:ext uri="{BB962C8B-B14F-4D97-AF65-F5344CB8AC3E}">
        <p14:creationId xmlns:p14="http://schemas.microsoft.com/office/powerpoint/2010/main" val="394124533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Theme">
  <a:themeElements>
    <a:clrScheme name="Radboudumc">
      <a:dk1>
        <a:srgbClr val="000000"/>
      </a:dk1>
      <a:lt1>
        <a:sysClr val="window" lastClr="FFFFFF"/>
      </a:lt1>
      <a:dk2>
        <a:srgbClr val="00AFDC"/>
      </a:dk2>
      <a:lt2>
        <a:srgbClr val="FFFFFF"/>
      </a:lt2>
      <a:accent1>
        <a:srgbClr val="006991"/>
      </a:accent1>
      <a:accent2>
        <a:srgbClr val="7FB4C8"/>
      </a:accent2>
      <a:accent3>
        <a:srgbClr val="00AFDC"/>
      </a:accent3>
      <a:accent4>
        <a:srgbClr val="7FD7ED"/>
      </a:accent4>
      <a:accent5>
        <a:srgbClr val="CCCCCC"/>
      </a:accent5>
      <a:accent6>
        <a:srgbClr val="E6E6E6"/>
      </a:accent6>
      <a:hlink>
        <a:srgbClr val="000000"/>
      </a:hlink>
      <a:folHlink>
        <a:srgbClr val="00AFDC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18138E89AF865449120024EA2E6AB28" ma:contentTypeVersion="15" ma:contentTypeDescription="Een nieuw document maken." ma:contentTypeScope="" ma:versionID="0c37f0851f2ac6bc9cccf35a34e70eec">
  <xsd:schema xmlns:xsd="http://www.w3.org/2001/XMLSchema" xmlns:xs="http://www.w3.org/2001/XMLSchema" xmlns:p="http://schemas.microsoft.com/office/2006/metadata/properties" xmlns:ns2="6a34858c-98d6-4616-ba2b-564d92c5cfce" xmlns:ns3="9c1c412f-b643-446d-99ef-bf26fadf0ee9" targetNamespace="http://schemas.microsoft.com/office/2006/metadata/properties" ma:root="true" ma:fieldsID="c8d2a9834579bf2f3d6f619a40682bd0" ns2:_="" ns3:_="">
    <xsd:import namespace="6a34858c-98d6-4616-ba2b-564d92c5cfce"/>
    <xsd:import namespace="9c1c412f-b643-446d-99ef-bf26fadf0ee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LengthInSeconds" minOccurs="0"/>
                <xsd:element ref="ns2:MediaServiceObjectDetectorVersions" minOccurs="0"/>
                <xsd:element ref="ns2:MediaServiceLocation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a34858c-98d6-4616-ba2b-564d92c5cfc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3" nillable="true" ma:taxonomy="true" ma:internalName="lcf76f155ced4ddcb4097134ff3c332f" ma:taxonomyFieldName="MediaServiceImageTags" ma:displayName="Afbeeldingtags" ma:readOnly="false" ma:fieldId="{5cf76f15-5ced-4ddc-b409-7134ff3c332f}" ma:taxonomyMulti="true" ma:sspId="2d867c2a-cafd-47d4-9bb7-7e23cb4e68e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bjectDetectorVersions" ma:index="2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Location" ma:index="21" nillable="true" ma:displayName="Location" ma:indexed="true" ma:internalName="MediaServiceLocation" ma:readOnly="true">
      <xsd:simpleType>
        <xsd:restriction base="dms:Text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c1c412f-b643-446d-99ef-bf26fadf0ee9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Gedeeld met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Gedeeld met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4" nillable="true" ma:displayName="Taxonomy Catch All Column" ma:hidden="true" ma:list="{4d75fdcb-d4c7-4261-bf05-ae88251487a9}" ma:internalName="TaxCatchAll" ma:showField="CatchAllData" ma:web="9c1c412f-b643-446d-99ef-bf26fadf0ee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9c1c412f-b643-446d-99ef-bf26fadf0ee9">
      <UserInfo>
        <DisplayName>Manon Zeijlstra | NVN</DisplayName>
        <AccountId>36</AccountId>
        <AccountType/>
      </UserInfo>
    </SharedWithUsers>
    <lcf76f155ced4ddcb4097134ff3c332f xmlns="6a34858c-98d6-4616-ba2b-564d92c5cfce">
      <Terms xmlns="http://schemas.microsoft.com/office/infopath/2007/PartnerControls"/>
    </lcf76f155ced4ddcb4097134ff3c332f>
    <TaxCatchAll xmlns="9c1c412f-b643-446d-99ef-bf26fadf0ee9" xsi:nil="true"/>
  </documentManagement>
</p:properties>
</file>

<file path=customXml/itemProps1.xml><?xml version="1.0" encoding="utf-8"?>
<ds:datastoreItem xmlns:ds="http://schemas.openxmlformats.org/officeDocument/2006/customXml" ds:itemID="{EB31F23C-73E7-4FA0-8FF5-2637D2F06BA0}"/>
</file>

<file path=customXml/itemProps2.xml><?xml version="1.0" encoding="utf-8"?>
<ds:datastoreItem xmlns:ds="http://schemas.openxmlformats.org/officeDocument/2006/customXml" ds:itemID="{6C112399-E9D7-44AF-B75E-02E1E28DCF5C}"/>
</file>

<file path=customXml/itemProps3.xml><?xml version="1.0" encoding="utf-8"?>
<ds:datastoreItem xmlns:ds="http://schemas.openxmlformats.org/officeDocument/2006/customXml" ds:itemID="{5D56F29F-EFB1-4ED6-AA65-4238A496D7F5}"/>
</file>

<file path=docProps/app.xml><?xml version="1.0" encoding="utf-8"?>
<Properties xmlns="http://schemas.openxmlformats.org/officeDocument/2006/extended-properties" xmlns:vt="http://schemas.openxmlformats.org/officeDocument/2006/docPropsVTypes">
  <Template>Default Theme</Template>
  <TotalTime>3618</TotalTime>
  <Words>1046</Words>
  <Application>Microsoft Office PowerPoint</Application>
  <PresentationFormat>Diavoorstelling (4:3)</PresentationFormat>
  <Paragraphs>180</Paragraphs>
  <Slides>14</Slides>
  <Notes>7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14</vt:i4>
      </vt:variant>
    </vt:vector>
  </HeadingPairs>
  <TitlesOfParts>
    <vt:vector size="18" baseType="lpstr">
      <vt:lpstr>Arial</vt:lpstr>
      <vt:lpstr>Calibri</vt:lpstr>
      <vt:lpstr>Symbol</vt:lpstr>
      <vt:lpstr>Default Theme</vt:lpstr>
      <vt:lpstr>  Dieet bij het nefrotisch syndroom</vt:lpstr>
      <vt:lpstr>Dieet bij nefrotisch syndroom: aandachtspunten</vt:lpstr>
      <vt:lpstr>Dieet bij nefrotisch syndroom: doelen</vt:lpstr>
      <vt:lpstr>Dieet bij nefrotisch syndroom: kenmerken</vt:lpstr>
      <vt:lpstr>Dieet bij nefrotisch syndroom: bijzonderheden</vt:lpstr>
      <vt:lpstr>Casuïstiek</vt:lpstr>
      <vt:lpstr>Casuïstiek </vt:lpstr>
      <vt:lpstr>Casuïstiek </vt:lpstr>
      <vt:lpstr>Casuïstiek </vt:lpstr>
      <vt:lpstr>Casuïstiek</vt:lpstr>
      <vt:lpstr>Casuïstiek </vt:lpstr>
      <vt:lpstr>Casuïstiek </vt:lpstr>
      <vt:lpstr>De rol van de diëtetiek </vt:lpstr>
      <vt:lpstr>Vragen?</vt:lpstr>
    </vt:vector>
  </TitlesOfParts>
  <Company>UMC St Radboud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Membranous nephropathy and recent genetic studies</dc:title>
  <dc:creator>Z351121</dc:creator>
  <cp:lastModifiedBy>Logt, Anne-Els van de</cp:lastModifiedBy>
  <cp:revision>142</cp:revision>
  <dcterms:created xsi:type="dcterms:W3CDTF">2013-10-06T18:43:30Z</dcterms:created>
  <dcterms:modified xsi:type="dcterms:W3CDTF">2023-05-31T17:04:24Z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0x010100E18138E89AF865449120024EA2E6AB28</vt:lpwstr>
  </property>
  <property fmtid="{D5CDD505-2E9C-101B-9397-08002B2CF9AE}" pid="3" name="MediaServiceImageTags">
    <vt:lpwstr/>
  </property>
</Properties>
</file>